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 id="2147483721" r:id="rId3"/>
  </p:sldMasterIdLst>
  <p:notesMasterIdLst>
    <p:notesMasterId r:id="rId24"/>
  </p:notesMasterIdLst>
  <p:handoutMasterIdLst>
    <p:handoutMasterId r:id="rId25"/>
  </p:handoutMasterIdLst>
  <p:sldIdLst>
    <p:sldId id="485" r:id="rId4"/>
    <p:sldId id="575" r:id="rId5"/>
    <p:sldId id="260" r:id="rId6"/>
    <p:sldId id="556" r:id="rId7"/>
    <p:sldId id="502" r:id="rId8"/>
    <p:sldId id="503" r:id="rId9"/>
    <p:sldId id="504" r:id="rId10"/>
    <p:sldId id="505" r:id="rId11"/>
    <p:sldId id="562" r:id="rId12"/>
    <p:sldId id="563" r:id="rId13"/>
    <p:sldId id="570" r:id="rId14"/>
    <p:sldId id="572" r:id="rId15"/>
    <p:sldId id="573" r:id="rId16"/>
    <p:sldId id="571" r:id="rId17"/>
    <p:sldId id="566" r:id="rId18"/>
    <p:sldId id="574" r:id="rId19"/>
    <p:sldId id="567" r:id="rId20"/>
    <p:sldId id="473" r:id="rId21"/>
    <p:sldId id="568" r:id="rId22"/>
    <p:sldId id="569"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60" autoAdjust="0"/>
    <p:restoredTop sz="47222" autoAdjust="0"/>
  </p:normalViewPr>
  <p:slideViewPr>
    <p:cSldViewPr snapToGrid="0">
      <p:cViewPr varScale="1">
        <p:scale>
          <a:sx n="42" d="100"/>
          <a:sy n="42" d="100"/>
        </p:scale>
        <p:origin x="1968" y="38"/>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624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8/3/2015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smtClean="0"/>
              <a:t>Many enterprises</a:t>
            </a:r>
            <a:r>
              <a:rPr lang="en-US" baseline="0" dirty="0" smtClean="0"/>
              <a:t> feel that they have not getting the intended ROI from mobile applications. Many enterprises have jumped into mobile apps with a ready fire and aim strategy without thinking through the business case and ways to drive user adoption. This is true for both B2C apps and B2E apps. B2C apps for most part have app store metrics that provide download numbers or ratings but that is not enough to drive user engagement.</a:t>
            </a:r>
          </a:p>
          <a:p>
            <a:endParaRPr lang="en-US" baseline="0" dirty="0" smtClean="0"/>
          </a:p>
          <a:p>
            <a:r>
              <a:rPr lang="en-US" baseline="0" dirty="0" smtClean="0"/>
              <a:t>Mobile analytics is a very important area to consider during the mobile development process. This is not quite the same as web analytics where instrumentation is done at the web server end and can be done retroactively. Mobile apps needs to be instrumented during development time to really understand the real extent of application performance and usage. Use one of the stats from the Harris poll to highlight the challenges of not having mobile analytics – you cannot analyze what you cannot measure.</a:t>
            </a:r>
          </a:p>
          <a:p>
            <a:endParaRPr lang="en-US" baseline="0" dirty="0" smtClean="0"/>
          </a:p>
          <a:p>
            <a:r>
              <a:rPr lang="en-US" baseline="0" dirty="0" smtClean="0"/>
              <a:t>For the CIO :</a:t>
            </a:r>
          </a:p>
          <a:p>
            <a:r>
              <a:rPr lang="en-US" baseline="0" dirty="0" smtClean="0"/>
              <a:t>- The CIO is under pressure to deliver a portfolio of mobile apps by the LOB. However with limited resources, the CIO needs a dashboard on adoption of the apps and the ROI associated with their investment. They have no dashboards that helps them determine which apps should continue to get investment, which apps needs higher user adoption and which apps perhaps do not need any additional investment.</a:t>
            </a:r>
          </a:p>
          <a:p>
            <a:endParaRPr lang="en-US" baseline="0" dirty="0" smtClean="0"/>
          </a:p>
          <a:p>
            <a:r>
              <a:rPr lang="en-US" baseline="0" dirty="0" smtClean="0"/>
              <a:t>For the LOB:</a:t>
            </a:r>
          </a:p>
          <a:p>
            <a:pPr marL="171450" indent="-171450">
              <a:buFontTx/>
              <a:buChar char="-"/>
            </a:pPr>
            <a:r>
              <a:rPr lang="en-US" baseline="0" dirty="0" smtClean="0"/>
              <a:t>Very limited insights into usage, retention, identifying who to engage to drive either higher adoption or higher revenue. Ensure for B2C the right campaigns or ads sent at the right time and location.</a:t>
            </a:r>
          </a:p>
          <a:p>
            <a:pPr marL="0" indent="0">
              <a:buFontTx/>
              <a:buNone/>
            </a:pPr>
            <a:endParaRPr lang="en-US" baseline="0" dirty="0" smtClean="0"/>
          </a:p>
          <a:p>
            <a:pPr marL="0" indent="0">
              <a:buFontTx/>
              <a:buNone/>
            </a:pPr>
            <a:r>
              <a:rPr lang="en-US" baseline="0" dirty="0" smtClean="0"/>
              <a:t>For the developer / architect</a:t>
            </a:r>
          </a:p>
          <a:p>
            <a:pPr marL="171450" indent="-171450">
              <a:buFontTx/>
              <a:buChar char="-"/>
            </a:pPr>
            <a:r>
              <a:rPr lang="en-US" baseline="0" dirty="0" smtClean="0"/>
              <a:t>No visibility into app performance, app crashes, what was the overall environment when the app crashed (device, network, other aps </a:t>
            </a:r>
            <a:r>
              <a:rPr lang="en-US" baseline="0" dirty="0" err="1" smtClean="0"/>
              <a:t>etc</a:t>
            </a:r>
            <a:r>
              <a:rPr lang="en-US" baseline="0" dirty="0" smtClean="0"/>
              <a:t>)</a:t>
            </a:r>
          </a:p>
          <a:p>
            <a:pPr marL="171450" indent="-171450">
              <a:buFontTx/>
              <a:buChar char="-"/>
            </a:pPr>
            <a:endParaRPr lang="en-US" baseline="0" dirty="0" smtClean="0"/>
          </a:p>
          <a:p>
            <a:pPr marL="0" indent="0">
              <a:buFontTx/>
              <a:buNone/>
            </a:pPr>
            <a:r>
              <a:rPr lang="en-US" baseline="0" dirty="0" smtClean="0"/>
              <a:t>Highlight the impact that Mobile Analytics can bring to the business with the examples on the slide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08442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50915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457200" eaLnBrk="1" fontAlgn="auto" latinLnBrk="0" hangingPunct="1">
              <a:lnSpc>
                <a:spcPct val="117999"/>
              </a:lnSpc>
              <a:spcBef>
                <a:spcPts val="0"/>
              </a:spcBef>
              <a:spcAft>
                <a:spcPts val="0"/>
              </a:spcAft>
              <a:buClrTx/>
              <a:buSzTx/>
              <a:buFontTx/>
              <a:buNone/>
              <a:tabLst/>
              <a:defRPr/>
            </a:pPr>
            <a:r>
              <a:rPr lang="en-US" dirty="0" smtClean="0"/>
              <a:t>Who: Rob</a:t>
            </a:r>
          </a:p>
          <a:p>
            <a:pPr algn="l"/>
            <a:endParaRPr lang="en-US" b="1" dirty="0" smtClean="0"/>
          </a:p>
          <a:p>
            <a:pPr algn="l"/>
            <a:r>
              <a:rPr lang="en-US" b="1" dirty="0" smtClean="0"/>
              <a:t>Speaker’s Notes:</a:t>
            </a:r>
          </a:p>
          <a:p>
            <a:pPr algn="l"/>
            <a:r>
              <a:rPr lang="en-US" dirty="0" smtClean="0">
                <a:solidFill>
                  <a:srgbClr val="5F5F5F"/>
                </a:solidFill>
                <a:ea typeface="Century Gothic" charset="0"/>
                <a:cs typeface="Calibri"/>
              </a:rPr>
              <a:t>There</a:t>
            </a:r>
            <a:r>
              <a:rPr lang="en-US" baseline="0" dirty="0" smtClean="0">
                <a:solidFill>
                  <a:srgbClr val="5F5F5F"/>
                </a:solidFill>
                <a:ea typeface="Century Gothic" charset="0"/>
                <a:cs typeface="Calibri"/>
              </a:rPr>
              <a:t>fore our goal with </a:t>
            </a:r>
            <a:r>
              <a:rPr lang="en-US" dirty="0" smtClean="0">
                <a:solidFill>
                  <a:srgbClr val="5F5F5F"/>
                </a:solidFill>
                <a:ea typeface="Century Gothic" charset="0"/>
                <a:cs typeface="Calibri"/>
              </a:rPr>
              <a:t>Oracle Mobile Cloud Service was to make mobile simple – for everyone. It is a comprehensive set of Cloud-based mobile services designed to </a:t>
            </a:r>
            <a:r>
              <a:rPr lang="en-US" baseline="0" dirty="0" smtClean="0">
                <a:solidFill>
                  <a:srgbClr val="5F5F5F"/>
                </a:solidFill>
                <a:ea typeface="Century Gothic" charset="0"/>
                <a:cs typeface="Calibri"/>
              </a:rPr>
              <a:t> </a:t>
            </a:r>
            <a:r>
              <a:rPr lang="en-US" dirty="0" smtClean="0">
                <a:solidFill>
                  <a:srgbClr val="5F5F5F"/>
                </a:solidFill>
                <a:ea typeface="Century Gothic" charset="0"/>
                <a:cs typeface="Calibri"/>
              </a:rPr>
              <a:t>make app development &amp; integration quick, secure &amp; easy to </a:t>
            </a:r>
            <a:r>
              <a:rPr lang="en-US" dirty="0" err="1" smtClean="0">
                <a:solidFill>
                  <a:srgbClr val="5F5F5F"/>
                </a:solidFill>
                <a:ea typeface="Century Gothic" charset="0"/>
                <a:cs typeface="Calibri"/>
              </a:rPr>
              <a:t>deploy.</a:t>
            </a:r>
            <a:r>
              <a:rPr lang="en-US" dirty="0" err="1" smtClean="0"/>
              <a:t>Oracle’s</a:t>
            </a:r>
            <a:r>
              <a:rPr lang="en-US" dirty="0" smtClean="0"/>
              <a:t> Mobile Portfolio</a:t>
            </a:r>
            <a:r>
              <a:rPr lang="en-US" baseline="0" dirty="0" smtClean="0"/>
              <a:t> </a:t>
            </a:r>
          </a:p>
          <a:p>
            <a:endParaRPr lang="en-US" sz="1100" dirty="0" smtClean="0">
              <a:latin typeface="Century Gothic" charset="0"/>
              <a:ea typeface="Century Gothic" charset="0"/>
              <a:cs typeface="Century Gothic" charset="0"/>
            </a:endParaRPr>
          </a:p>
          <a:p>
            <a:pPr lvl="1">
              <a:buFont typeface="Arial"/>
              <a:buChar char="•"/>
            </a:pPr>
            <a:r>
              <a:rPr lang="en-US" sz="1000" dirty="0" smtClean="0">
                <a:latin typeface="Century Gothic" charset="0"/>
                <a:ea typeface="Century Gothic" charset="0"/>
                <a:cs typeface="Century Gothic" charset="0"/>
              </a:rPr>
              <a:t>MCS reduces the complexities of the application development by providing ready to integrate features and template backend. </a:t>
            </a:r>
          </a:p>
          <a:p>
            <a:pPr lvl="1">
              <a:buFont typeface="Arial"/>
              <a:buChar char="•"/>
            </a:pPr>
            <a:endParaRPr lang="en-US" sz="1000" dirty="0" smtClean="0">
              <a:latin typeface="Century Gothic" charset="0"/>
              <a:ea typeface="Century Gothic" charset="0"/>
              <a:cs typeface="Century Gothic" charset="0"/>
            </a:endParaRPr>
          </a:p>
          <a:p>
            <a:pPr lvl="1">
              <a:buFont typeface="Arial"/>
              <a:buChar char="•"/>
            </a:pPr>
            <a:r>
              <a:rPr lang="en-US" sz="1100" dirty="0" smtClean="0">
                <a:latin typeface="Century Gothic" charset="0"/>
                <a:ea typeface="Century Gothic" charset="0"/>
                <a:cs typeface="Century Gothic" charset="0"/>
              </a:rPr>
              <a:t>Developers can focus more on the front end of the applications and can have their choice of mobile client development tools including ADF-Mobile for cross platform hybrid apps, native development or other </a:t>
            </a:r>
            <a:r>
              <a:rPr lang="en-US" sz="1100" dirty="0" err="1" smtClean="0">
                <a:latin typeface="Century Gothic" charset="0"/>
                <a:ea typeface="Century Gothic" charset="0"/>
                <a:cs typeface="Century Gothic" charset="0"/>
              </a:rPr>
              <a:t>Javascript</a:t>
            </a:r>
            <a:r>
              <a:rPr lang="en-US" sz="1100" dirty="0" smtClean="0">
                <a:latin typeface="Century Gothic" charset="0"/>
                <a:ea typeface="Century Gothic" charset="0"/>
                <a:cs typeface="Century Gothic" charset="0"/>
              </a:rPr>
              <a:t> tools</a:t>
            </a:r>
            <a:endParaRPr lang="en-US" sz="1600" dirty="0" smtClean="0"/>
          </a:p>
          <a:p>
            <a:endParaRPr lang="en-US" dirty="0" smtClean="0"/>
          </a:p>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878929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i="0" dirty="0" smtClean="0">
              <a:solidFill>
                <a:srgbClr val="333333"/>
              </a:solidFill>
              <a:latin typeface="+mn-lt"/>
            </a:endParaRPr>
          </a:p>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36E82501-53DA-4152-84B0-51135B15EEA8}" type="slidenum">
              <a:rPr lang="en-US" smtClean="0"/>
              <a:pPr/>
              <a:t>13</a:t>
            </a:fld>
            <a:endParaRPr lang="en-US" dirty="0"/>
          </a:p>
        </p:txBody>
      </p:sp>
    </p:spTree>
    <p:extLst>
      <p:ext uri="{BB962C8B-B14F-4D97-AF65-F5344CB8AC3E}">
        <p14:creationId xmlns:p14="http://schemas.microsoft.com/office/powerpoint/2010/main" val="153030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3712329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compliance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MCS</a:t>
            </a: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15</a:t>
            </a:fld>
            <a:endParaRPr lang="da-DK"/>
          </a:p>
        </p:txBody>
      </p:sp>
    </p:spTree>
    <p:extLst>
      <p:ext uri="{BB962C8B-B14F-4D97-AF65-F5344CB8AC3E}">
        <p14:creationId xmlns:p14="http://schemas.microsoft.com/office/powerpoint/2010/main" val="365848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solidFill>
                <a:schemeClr val="accent1"/>
              </a:solidFill>
            </a:endParaRPr>
          </a:p>
          <a:p>
            <a:r>
              <a:rPr lang="en-US" b="1" dirty="0" smtClean="0">
                <a:solidFill>
                  <a:schemeClr val="accent1"/>
                </a:solidFill>
              </a:rPr>
              <a:t>Speaker’s Notes:</a:t>
            </a:r>
          </a:p>
          <a:p>
            <a:pPr marL="0" marR="0" indent="0" algn="l" defTabSz="914400" rtl="0" eaLnBrk="1" fontAlgn="base" latinLnBrk="0" hangingPunct="1">
              <a:lnSpc>
                <a:spcPct val="100000"/>
              </a:lnSpc>
              <a:spcBef>
                <a:spcPts val="600"/>
              </a:spcBef>
              <a:spcAft>
                <a:spcPct val="0"/>
              </a:spcAft>
              <a:buClrTx/>
              <a:buSzTx/>
              <a:buFontTx/>
              <a:buNone/>
              <a:tabLst/>
              <a:defRPr/>
            </a:pPr>
            <a:r>
              <a:rPr lang="en-US" sz="1100" kern="1200" dirty="0" smtClean="0">
                <a:solidFill>
                  <a:schemeClr val="tx1"/>
                </a:solidFill>
                <a:latin typeface="+mn-lt"/>
                <a:ea typeface="+mn-ea"/>
                <a:cs typeface="+mn-cs"/>
              </a:rPr>
              <a:t>An</a:t>
            </a:r>
            <a:r>
              <a:rPr lang="en-US" sz="1100" kern="1200" baseline="0" dirty="0" smtClean="0">
                <a:solidFill>
                  <a:schemeClr val="tx1"/>
                </a:solidFill>
                <a:latin typeface="+mn-lt"/>
                <a:ea typeface="+mn-ea"/>
                <a:cs typeface="+mn-cs"/>
              </a:rPr>
              <a:t> integral part of Oracle Mobile Cloud Service is </a:t>
            </a:r>
            <a:r>
              <a:rPr lang="en-US" sz="1100" kern="1200" dirty="0" smtClean="0">
                <a:solidFill>
                  <a:schemeClr val="tx1"/>
                </a:solidFill>
                <a:latin typeface="+mn-lt"/>
                <a:ea typeface="+mn-ea"/>
                <a:cs typeface="+mn-cs"/>
              </a:rPr>
              <a:t>mobile analytics designed to provide key insights for all the stakeholders.</a:t>
            </a:r>
            <a:r>
              <a:rPr lang="en-US" sz="1100" kern="1200" baseline="0" dirty="0" smtClean="0">
                <a:solidFill>
                  <a:schemeClr val="tx1"/>
                </a:solidFill>
                <a:latin typeface="+mn-lt"/>
                <a:ea typeface="+mn-ea"/>
                <a:cs typeface="+mn-cs"/>
              </a:rPr>
              <a:t> Out of the box we </a:t>
            </a:r>
            <a:r>
              <a:rPr lang="en-US" sz="1100" kern="1200" dirty="0" smtClean="0">
                <a:solidFill>
                  <a:schemeClr val="tx1"/>
                </a:solidFill>
                <a:latin typeface="+mn-lt"/>
                <a:ea typeface="+mn-ea"/>
                <a:cs typeface="+mn-cs"/>
              </a:rPr>
              <a:t>provide app performance and diagnostics for the app developer and user adoption and usage insights to the business to personalize and monetize user engagements. Mobile analytics is an area where Oracle will continue to invest and</a:t>
            </a:r>
            <a:r>
              <a:rPr lang="en-US" sz="1100" kern="1200" baseline="0" dirty="0" smtClean="0">
                <a:solidFill>
                  <a:schemeClr val="tx1"/>
                </a:solidFill>
                <a:latin typeface="+mn-lt"/>
                <a:ea typeface="+mn-ea"/>
                <a:cs typeface="+mn-cs"/>
              </a:rPr>
              <a:t> and differentiate, today this is an area where we see organizations can gain value from:</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View Mobile App Dashboards – which provides reports on </a:t>
            </a:r>
            <a:r>
              <a:rPr lang="en-US" sz="1050" kern="1200" baseline="0" dirty="0" err="1" smtClean="0">
                <a:solidFill>
                  <a:schemeClr val="tx1"/>
                </a:solidFill>
                <a:latin typeface="+mn-lt"/>
                <a:ea typeface="+mn-ea"/>
                <a:cs typeface="+mn-cs"/>
              </a:rPr>
              <a:t>entperprise</a:t>
            </a:r>
            <a:r>
              <a:rPr lang="en-US" sz="1050" kern="1200" baseline="0" dirty="0" smtClean="0">
                <a:solidFill>
                  <a:schemeClr val="tx1"/>
                </a:solidFill>
                <a:latin typeface="+mn-lt"/>
                <a:ea typeface="+mn-ea"/>
                <a:cs typeface="+mn-cs"/>
              </a:rPr>
              <a:t> adoption of mobile apps, enables performance comparisons</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Monitor Mobile App Adoption – Keep track of downloads per app per version</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Monitor Mobile App Usage – by tracking frequency of usage, time spent on app or frequently used screens</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dirty="0" smtClean="0"/>
              <a:t>Measure Mobile</a:t>
            </a:r>
            <a:r>
              <a:rPr lang="en-US" baseline="0" dirty="0" smtClean="0"/>
              <a:t> App Performance – reports on crashes, downtime, screen performance and click to complete tasks.</a:t>
            </a:r>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endParaRPr lang="en-US" dirty="0" smtClean="0">
              <a:solidFill>
                <a:schemeClr val="accent1"/>
              </a:solidFill>
            </a:endParaRPr>
          </a:p>
          <a:p>
            <a:pPr eaLnBrk="1" hangingPunct="1"/>
            <a:endParaRPr lang="en-US" dirty="0" smtClean="0"/>
          </a:p>
        </p:txBody>
      </p:sp>
      <p:sp>
        <p:nvSpPr>
          <p:cNvPr id="83972" name="Slide Number Placeholder 3"/>
          <p:cNvSpPr>
            <a:spLocks noGrp="1"/>
          </p:cNvSpPr>
          <p:nvPr>
            <p:ph type="sldNum" sz="quarter" idx="5"/>
          </p:nvPr>
        </p:nvSpPr>
        <p:spPr bwMode="auto">
          <a:xfrm>
            <a:off x="5715000" y="8610600"/>
            <a:ext cx="762000" cy="227013"/>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CC2F8B08-72A2-4DDE-BA9C-00DF4AA8C9AB}" type="slidenum">
              <a:rPr lang="en-US" smtClean="0"/>
              <a:pPr fontAlgn="base">
                <a:spcBef>
                  <a:spcPct val="0"/>
                </a:spcBef>
                <a:spcAft>
                  <a:spcPct val="0"/>
                </a:spcAft>
                <a:defRPr/>
              </a:pPr>
              <a:t>16</a:t>
            </a:fld>
            <a:endParaRPr lang="en-US" dirty="0" smtClean="0"/>
          </a:p>
        </p:txBody>
      </p:sp>
    </p:spTree>
    <p:extLst>
      <p:ext uri="{BB962C8B-B14F-4D97-AF65-F5344CB8AC3E}">
        <p14:creationId xmlns:p14="http://schemas.microsoft.com/office/powerpoint/2010/main" val="216842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52091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18</a:t>
            </a:fld>
            <a:endParaRPr lang="en-US"/>
          </a:p>
        </p:txBody>
      </p:sp>
    </p:spTree>
    <p:extLst>
      <p:ext uri="{BB962C8B-B14F-4D97-AF65-F5344CB8AC3E}">
        <p14:creationId xmlns:p14="http://schemas.microsoft.com/office/powerpoint/2010/main" val="286328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To wrap up with MCS, here are the differentiators</a:t>
            </a:r>
            <a:r>
              <a:rPr lang="en-US" baseline="0" dirty="0" smtClean="0"/>
              <a:t> that MCS brings to the table </a:t>
            </a:r>
          </a:p>
          <a:p>
            <a:endParaRPr lang="en-US" baseline="0" dirty="0" smtClean="0"/>
          </a:p>
          <a:p>
            <a:pPr marL="228600" indent="-228600">
              <a:buAutoNum type="arabicParenR"/>
            </a:pPr>
            <a:r>
              <a:rPr lang="en-US" baseline="0" dirty="0" smtClean="0"/>
              <a:t>Ground up built for the cloud with a focus on personas and tools to help these personas simplify their mobile deliverables</a:t>
            </a:r>
          </a:p>
          <a:p>
            <a:pPr marL="228600" indent="-228600">
              <a:buAutoNum type="arabicParenR"/>
            </a:pPr>
            <a:r>
              <a:rPr lang="en-US" dirty="0" smtClean="0"/>
              <a:t>Easy way to include commonly repeated tasks with mobile centric services</a:t>
            </a:r>
            <a:r>
              <a:rPr lang="en-US" baseline="0" dirty="0" smtClean="0"/>
              <a:t> for sync, push, user management, storage, analytics</a:t>
            </a:r>
          </a:p>
          <a:p>
            <a:pPr marL="228600" indent="-228600">
              <a:buAutoNum type="arabicParenR"/>
            </a:pPr>
            <a:r>
              <a:rPr lang="en-US" baseline="0" dirty="0" smtClean="0"/>
              <a:t>Deep integration with on premise and cloud enterprise systems. Beyond just data access truly understanding how enterprise integration works from a mobile perspective and with security identity propagation built into these integrations</a:t>
            </a:r>
          </a:p>
          <a:p>
            <a:pPr marL="228600" indent="-228600">
              <a:buAutoNum type="arabicParenR"/>
            </a:pPr>
            <a:r>
              <a:rPr lang="en-US" baseline="0" dirty="0" smtClean="0"/>
              <a:t>Enterprise grade security for both B2C (using social authentication or personal email to creating your own user store) to Enterprise IT identity federation and authentication</a:t>
            </a:r>
          </a:p>
          <a:p>
            <a:pPr marL="228600" indent="-228600">
              <a:buAutoNum type="arabicParenR"/>
            </a:pPr>
            <a:r>
              <a:rPr lang="en-US" baseline="0" dirty="0" smtClean="0"/>
              <a:t>Embracing any client development tool the mobile user wants to use</a:t>
            </a:r>
          </a:p>
          <a:p>
            <a:pPr marL="228600" indent="-228600">
              <a:buAutoNum type="arabicParenR"/>
            </a:pPr>
            <a:r>
              <a:rPr lang="en-US" baseline="0" dirty="0" smtClean="0"/>
              <a:t>Depth and breadth of diagnostics and analytics – across all personas</a:t>
            </a:r>
          </a:p>
          <a:p>
            <a:pPr marL="228600" indent="-228600">
              <a:buAutoNum type="arabicParenR"/>
            </a:pPr>
            <a:r>
              <a:rPr lang="en-US" baseline="0" dirty="0" smtClean="0"/>
              <a:t>Integrated with the breadth of Oracle’s </a:t>
            </a:r>
            <a:r>
              <a:rPr lang="en-US" baseline="0" dirty="0" err="1" smtClean="0"/>
              <a:t>PaaS</a:t>
            </a:r>
            <a:r>
              <a:rPr lang="en-US" baseline="0" dirty="0" smtClean="0"/>
              <a:t> solution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20559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30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4</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9253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78062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397727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230594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Why is mobile</a:t>
            </a:r>
            <a:r>
              <a:rPr lang="en-US" baseline="0" dirty="0" smtClean="0"/>
              <a:t> integration different and hard than traditional enterprise integration. Traditional enterprise integration usually has been about app to app integration or creating a common service bus for web based applications. Mobile applications are different. </a:t>
            </a:r>
          </a:p>
          <a:p>
            <a:endParaRPr lang="en-US" baseline="0" dirty="0" smtClean="0"/>
          </a:p>
          <a:p>
            <a:pPr marL="228600" indent="-228600">
              <a:buAutoNum type="arabicParenR"/>
            </a:pPr>
            <a:r>
              <a:rPr lang="en-US" baseline="0" dirty="0" smtClean="0"/>
              <a:t>They need to deal with poor or no connection. So apps needs to operate in a disconnected mode</a:t>
            </a:r>
          </a:p>
          <a:p>
            <a:pPr marL="228600" indent="-228600">
              <a:buAutoNum type="arabicParenR"/>
            </a:pPr>
            <a:r>
              <a:rPr lang="en-US" baseline="0" dirty="0" smtClean="0"/>
              <a:t>Even 4G networks cannot handle all the load. So you need optimized packets in lighter protocols like REST</a:t>
            </a:r>
          </a:p>
          <a:p>
            <a:pPr marL="228600" indent="-228600">
              <a:buAutoNum type="arabicParenR"/>
            </a:pPr>
            <a:r>
              <a:rPr lang="en-US" baseline="0" dirty="0" smtClean="0"/>
              <a:t>Mobile apps are purpose built. Backend interfaces may have additional fields that are not required. </a:t>
            </a:r>
          </a:p>
          <a:p>
            <a:pPr marL="228600" indent="-228600">
              <a:buAutoNum type="arabicParenR"/>
            </a:pPr>
            <a:r>
              <a:rPr lang="en-US" baseline="0" dirty="0" smtClean="0"/>
              <a:t>Mobile users are unpredictable in their use – you have to architect for an always on, real time flow with high transaction volumes</a:t>
            </a:r>
          </a:p>
          <a:p>
            <a:pPr marL="228600" indent="-228600">
              <a:buAutoNum type="arabicParenR"/>
            </a:pPr>
            <a:r>
              <a:rPr lang="en-US" baseline="0" dirty="0" smtClean="0"/>
              <a:t>Legacy backend (on premise) and even the new </a:t>
            </a:r>
            <a:r>
              <a:rPr lang="en-US" baseline="0" dirty="0" err="1" smtClean="0"/>
              <a:t>SaaS</a:t>
            </a:r>
            <a:r>
              <a:rPr lang="en-US" baseline="0" dirty="0" smtClean="0"/>
              <a:t> application interfaces were not designed for mobile. One issue with the sheer volume of traffic generated with fields that are not needed. The other is with orchestrating 2 or more APIs in one payload to get maximum user experience. Imagine a UI that has data coming from multiple APIs that were dependent on the results of one API e.g. based on “my customers” to get my opportunities, their status and be able to change it. This could result in multiple API calls in the background instead of one</a:t>
            </a:r>
          </a:p>
          <a:p>
            <a:pPr marL="228600" indent="-228600">
              <a:buAutoNum type="arabicParenR"/>
            </a:pPr>
            <a:r>
              <a:rPr lang="en-US" baseline="0" dirty="0" smtClean="0"/>
              <a:t>The back and forth of this data impacts wireless data plan cost and device power.</a:t>
            </a:r>
          </a:p>
          <a:p>
            <a:pPr marL="228600" indent="-228600">
              <a:buAutoNum type="arabicParenR"/>
            </a:pPr>
            <a:r>
              <a:rPr lang="en-US" baseline="0" dirty="0" smtClean="0"/>
              <a:t>Mobile integration needs to understand complete end to end </a:t>
            </a:r>
            <a:r>
              <a:rPr lang="en-US" baseline="0" dirty="0" err="1" smtClean="0"/>
              <a:t>secuity</a:t>
            </a:r>
            <a:r>
              <a:rPr lang="en-US" baseline="0" dirty="0" smtClean="0"/>
              <a:t>. There is device security, mobile app credentials, mapping to multiple backend credentials.</a:t>
            </a:r>
          </a:p>
          <a:p>
            <a:pPr marL="228600" indent="-228600">
              <a:buAutoNum type="arabicParenR"/>
            </a:pPr>
            <a:r>
              <a:rPr lang="en-US" baseline="0" dirty="0" smtClean="0"/>
              <a:t>And of course the need to build apps to multiple device sizes and in some case headless </a:t>
            </a:r>
            <a:r>
              <a:rPr lang="en-US" baseline="0" dirty="0" err="1" smtClean="0"/>
              <a:t>IoT</a:t>
            </a:r>
            <a:r>
              <a:rPr lang="en-US" baseline="0" smtClean="0"/>
              <a:t> devices.</a:t>
            </a: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023432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8/3/2015</a:t>
            </a:fld>
            <a:endParaRPr dirty="0"/>
          </a:p>
        </p:txBody>
      </p:sp>
      <p:sp>
        <p:nvSpPr>
          <p:cNvPr id="5" name="Footer Placeholder 4"/>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8/3/2015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8/3/2015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8/3/2015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8/3/2015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8/3/2015</a:t>
            </a:fld>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8/3/2015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8/3/2015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8/3/2015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8/3/2015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756671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8/3/2015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2718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t="867" r="5712" b="1448"/>
          <a:stretch/>
        </p:blipFill>
        <p:spPr>
          <a:xfrm>
            <a:off x="-1" y="0"/>
            <a:ext cx="12188825" cy="6858000"/>
          </a:xfrm>
          <a:prstGeom prst="rect">
            <a:avLst/>
          </a:prstGeom>
        </p:spPr>
      </p:pic>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latin typeface="Calibri"/>
              </a:rPr>
              <a:pPr/>
              <a:t>8/3/2015</a:t>
            </a:fld>
            <a:endParaRPr dirty="0">
              <a:solidFill>
                <a:srgbClr val="FFFFFF">
                  <a:lumMod val="60000"/>
                  <a:lumOff val="40000"/>
                </a:srgbClr>
              </a:solidFill>
              <a:latin typeface="Calibri"/>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latin typeface="Calibri"/>
              </a:rPr>
              <a:pPr/>
              <a:t>‹#›</a:t>
            </a:fld>
            <a:endParaRPr dirty="0">
              <a:latin typeface="Calibri"/>
            </a:endParaRPr>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4259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latin typeface="Calibri"/>
              </a:rPr>
              <a:pPr/>
              <a:t>8/3/2015</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706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latin typeface="Calibri"/>
              </a:rPr>
              <a:pPr/>
              <a:t>8/3/2015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7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latin typeface="Calibri"/>
            </a:endParaRPr>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466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latin typeface="Calibri"/>
              </a:rPr>
              <a:pPr/>
              <a:t>8/3/2015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9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latin typeface="Calibri"/>
              </a:rPr>
              <a:pPr/>
              <a:t>8/3/2015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6346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9412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320328"/>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cSld name="1_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6" name="Picture 4"/>
          <p:cNvPicPr>
            <a:picLocks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 y="4200"/>
            <a:ext cx="12188824" cy="6856213"/>
          </a:xfrm>
          <a:prstGeom prst="rect">
            <a:avLst/>
          </a:prstGeom>
          <a:noFill/>
          <a:ln w="12700">
            <a:noFill/>
            <a:miter lim="800000"/>
            <a:headEnd/>
            <a:tailEnd/>
          </a:ln>
        </p:spPr>
      </p:pic>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4"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latin typeface="Calibri"/>
              </a:rPr>
              <a:pPr/>
              <a:t>‹#›</a:t>
            </a:fld>
            <a:endParaRPr lang="en-US" dirty="0">
              <a:latin typeface="Calibri"/>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latin typeface="Calibri"/>
              </a:rPr>
              <a:t>Copyright © </a:t>
            </a:r>
            <a:r>
              <a:rPr sz="850" dirty="0" smtClean="0">
                <a:solidFill>
                  <a:srgbClr val="5F5F5F"/>
                </a:solidFill>
                <a:latin typeface="Calibri"/>
              </a:rPr>
              <a:t>2014</a:t>
            </a:r>
            <a:r>
              <a:rPr lang="en-US" sz="850" dirty="0" smtClean="0">
                <a:solidFill>
                  <a:srgbClr val="5F5F5F"/>
                </a:solidFill>
                <a:latin typeface="Calibri"/>
              </a:rPr>
              <a:t>,</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spTree>
    <p:extLst>
      <p:ext uri="{BB962C8B-B14F-4D97-AF65-F5344CB8AC3E}">
        <p14:creationId xmlns:p14="http://schemas.microsoft.com/office/powerpoint/2010/main" val="28805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2289175"/>
            <a:ext cx="5710238" cy="3603625"/>
          </a:xfrm>
          <a:prstGeom prst="rect">
            <a:avLst/>
          </a:prstGeom>
          <a:gradFill rotWithShape="1">
            <a:gsLst>
              <a:gs pos="0">
                <a:srgbClr val="B3B3B3"/>
              </a:gs>
              <a:gs pos="100000">
                <a:srgbClr val="F3F3F3"/>
              </a:gs>
            </a:gsLst>
            <a:lin ang="16200000"/>
          </a:gradFill>
          <a:ln>
            <a:noFill/>
          </a:ln>
          <a:effectLst>
            <a:outerShdw blurRad="152400" dist="63500" dir="7799993" algn="tl" rotWithShape="0">
              <a:srgbClr val="000000">
                <a:alpha val="39999"/>
              </a:srgbClr>
            </a:outerShdw>
          </a:effectLst>
          <a:extLst>
            <a:ext uri="{91240B29-F687-4f45-9708-019B960494DF}">
              <a14:hiddenLine xmlns="" xmlns:a14="http://schemas.microsoft.com/office/drawing/2010/main" w="25400">
                <a:solidFill>
                  <a:srgbClr val="000000"/>
                </a:solidFill>
                <a:miter lim="800000"/>
                <a:headEnd/>
                <a:tailEnd/>
              </a14:hiddenLine>
            </a:ext>
          </a:extLst>
        </p:spPr>
        <p:txBody>
          <a:bodyPr lIns="121893" tIns="60947" rIns="121893" bIns="60947" anchor="ctr"/>
          <a:lstStyle/>
          <a:p>
            <a:pPr algn="ctr">
              <a:defRPr/>
            </a:pPr>
            <a:endParaRPr lang="en-US">
              <a:solidFill>
                <a:prstClr val="white"/>
              </a:solidFill>
              <a:latin typeface="Calibri"/>
            </a:endParaRPr>
          </a:p>
        </p:txBody>
      </p:sp>
      <p:sp>
        <p:nvSpPr>
          <p:cNvPr id="7" name="Rectangle 6"/>
          <p:cNvSpPr/>
          <p:nvPr userDrawn="1"/>
        </p:nvSpPr>
        <p:spPr bwMode="auto">
          <a:xfrm>
            <a:off x="1588" y="1541463"/>
            <a:ext cx="571976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0" tIns="61371" rIns="122740" bIns="61371" anchor="ctr"/>
          <a:lstStyle/>
          <a:p>
            <a:pPr marL="158716" indent="-158716" algn="ctr">
              <a:defRPr/>
            </a:pPr>
            <a:endParaRPr lang="en-US" sz="5300" b="1" dirty="0">
              <a:solidFill>
                <a:srgbClr val="FFFFFF"/>
              </a:solidFill>
              <a:latin typeface="Calibri"/>
              <a:ea typeface="ＭＳ Ｐゴシック" pitchFamily="34" charset="-128"/>
            </a:endParaRPr>
          </a:p>
        </p:txBody>
      </p:sp>
      <p:sp>
        <p:nvSpPr>
          <p:cNvPr id="26" name="Picture Placeholder 25"/>
          <p:cNvSpPr>
            <a:spLocks noGrp="1"/>
          </p:cNvSpPr>
          <p:nvPr>
            <p:ph type="pic" sz="quarter" idx="15"/>
          </p:nvPr>
        </p:nvSpPr>
        <p:spPr>
          <a:xfrm>
            <a:off x="5755834" y="1542197"/>
            <a:ext cx="6432988" cy="4350603"/>
          </a:xfrm>
          <a:effectLst>
            <a:reflection blurRad="63500" stA="50000" endPos="7000" dir="5400000" sy="-100000" algn="bl" rotWithShape="0"/>
          </a:effectLst>
        </p:spPr>
        <p:txBody>
          <a:bodyPr anchor="ctr" anchorCtr="1"/>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p:nvPr>
        </p:nvSpPr>
        <p:spPr bwMode="white">
          <a:xfrm>
            <a:off x="1072182" y="1551496"/>
            <a:ext cx="4548239" cy="725801"/>
          </a:xfrm>
          <a:noFill/>
        </p:spPr>
        <p:txBody>
          <a:bodyPr anchor="ctr">
            <a:noAutofit/>
          </a:bodyPr>
          <a:lstStyle>
            <a:lvl1pPr marL="0" indent="0">
              <a:spcAft>
                <a:spcPts val="0"/>
              </a:spcAft>
              <a:buNone/>
              <a:defRPr sz="27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1072184" y="327385"/>
            <a:ext cx="10958640" cy="1027283"/>
          </a:xfrm>
        </p:spPr>
        <p:txBody>
          <a:bodyPr anchor="t"/>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31187790"/>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New Template_Case Study">
    <p:spTree>
      <p:nvGrpSpPr>
        <p:cNvPr id="1" name=""/>
        <p:cNvGrpSpPr/>
        <p:nvPr/>
      </p:nvGrpSpPr>
      <p:grpSpPr>
        <a:xfrm>
          <a:off x="0" y="0"/>
          <a:ext cx="0" cy="0"/>
          <a:chOff x="0" y="0"/>
          <a:chExt cx="0" cy="0"/>
        </a:xfrm>
      </p:grpSpPr>
      <p:sp>
        <p:nvSpPr>
          <p:cNvPr id="7" name="Rectangle 6"/>
          <p:cNvSpPr/>
          <p:nvPr userDrawn="1"/>
        </p:nvSpPr>
        <p:spPr>
          <a:xfrm>
            <a:off x="-1" y="2288585"/>
            <a:ext cx="5976458"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prstClr val="white"/>
              </a:solidFill>
              <a:latin typeface="Calibri"/>
            </a:endParaRPr>
          </a:p>
        </p:txBody>
      </p:sp>
      <p:sp>
        <p:nvSpPr>
          <p:cNvPr id="8" name="Rectangle 7"/>
          <p:cNvSpPr/>
          <p:nvPr userDrawn="1"/>
        </p:nvSpPr>
        <p:spPr bwMode="auto">
          <a:xfrm>
            <a:off x="2032" y="1542198"/>
            <a:ext cx="6053063"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23" name="Text Placeholder 22"/>
          <p:cNvSpPr>
            <a:spLocks noGrp="1"/>
          </p:cNvSpPr>
          <p:nvPr>
            <p:ph type="body" sz="quarter" idx="13"/>
          </p:nvPr>
        </p:nvSpPr>
        <p:spPr>
          <a:xfrm>
            <a:off x="1004464" y="2479525"/>
            <a:ext cx="4736080"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13206" y="1551494"/>
            <a:ext cx="4707680" cy="725801"/>
          </a:xfrm>
          <a:noFill/>
        </p:spPr>
        <p:txBody>
          <a:bodyPr lIns="0" tIns="0" rIns="0" bIns="0" anchor="ctr" anchorCtr="0">
            <a:noAutofit/>
          </a:bodyPr>
          <a:lstStyle>
            <a:lvl1pPr marL="0" indent="0">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3" y="147161"/>
            <a:ext cx="10958640" cy="1027283"/>
          </a:xfrm>
        </p:spPr>
        <p:txBody>
          <a:bodyPr anchor="t"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2821607"/>
      </p:ext>
    </p:extLst>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ph-ind-travel-004.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1" y="1"/>
            <a:ext cx="12188825" cy="6858000"/>
          </a:xfrm>
          <a:prstGeom prst="rect">
            <a:avLst/>
          </a:prstGeom>
        </p:spPr>
      </p:pic>
      <p:sp>
        <p:nvSpPr>
          <p:cNvPr id="10" name="Rectangle 9" descr="Full slide 4-color photo can be inserted here"/>
          <p:cNvSpPr/>
          <p:nvPr userDrawn="1"/>
        </p:nvSpPr>
        <p:spPr bwMode="gray">
          <a:xfrm>
            <a:off x="0" y="0"/>
            <a:ext cx="12188825"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2" name="Title 1"/>
          <p:cNvSpPr>
            <a:spLocks noGrp="1"/>
          </p:cNvSpPr>
          <p:nvPr>
            <p:ph type="ctrTitle"/>
          </p:nvPr>
        </p:nvSpPr>
        <p:spPr bwMode="gray">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bwMode="gray">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bwMode="gray">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1" name="TextBox 10"/>
          <p:cNvSpPr txBox="1"/>
          <p:nvPr/>
        </p:nvSpPr>
        <p:spPr bwMode="gray">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cs typeface="Arial" pitchFamily="34" charset="0"/>
              </a:rPr>
              <a:t>Copyright © </a:t>
            </a:r>
            <a:r>
              <a:rPr sz="800" dirty="0" smtClean="0">
                <a:solidFill>
                  <a:srgbClr val="FFFFFF">
                    <a:lumMod val="60000"/>
                    <a:lumOff val="40000"/>
                  </a:srgbClr>
                </a:solidFill>
                <a:latin typeface="Calibri"/>
                <a:cs typeface="Arial" pitchFamily="34" charset="0"/>
              </a:rPr>
              <a:t>201</a:t>
            </a:r>
            <a:r>
              <a:rPr lang="en-US" sz="800" dirty="0" smtClean="0">
                <a:solidFill>
                  <a:srgbClr val="FFFFFF">
                    <a:lumMod val="60000"/>
                    <a:lumOff val="40000"/>
                  </a:srgbClr>
                </a:solidFill>
                <a:latin typeface="Calibri"/>
                <a:cs typeface="Arial" pitchFamily="34" charset="0"/>
              </a:rPr>
              <a:t>5</a:t>
            </a:r>
            <a:r>
              <a:rPr sz="800" dirty="0" smtClean="0">
                <a:solidFill>
                  <a:srgbClr val="FFFFFF">
                    <a:lumMod val="60000"/>
                    <a:lumOff val="40000"/>
                  </a:srgbClr>
                </a:solidFill>
                <a:latin typeface="Calibri"/>
                <a:cs typeface="Arial" pitchFamily="34" charset="0"/>
              </a:rPr>
              <a:t> </a:t>
            </a:r>
            <a:r>
              <a:rPr sz="800" dirty="0">
                <a:solidFill>
                  <a:srgbClr val="FFFFFF">
                    <a:lumMod val="60000"/>
                    <a:lumOff val="40000"/>
                  </a:srgbClr>
                </a:solidFill>
                <a:latin typeface="Calibri"/>
                <a:cs typeface="Arial" pitchFamily="34" charset="0"/>
              </a:rPr>
              <a:t>Oracle </a:t>
            </a:r>
            <a:r>
              <a:rPr sz="800" dirty="0" smtClean="0">
                <a:solidFill>
                  <a:srgbClr val="FFFFFF">
                    <a:lumMod val="60000"/>
                    <a:lumOff val="40000"/>
                  </a:srgbClr>
                </a:solidFill>
                <a:latin typeface="Calibri"/>
                <a:cs typeface="Arial" pitchFamily="34" charset="0"/>
              </a:rPr>
              <a:t>and</a:t>
            </a:r>
            <a:r>
              <a:rPr lang="en-US" sz="800" dirty="0" smtClean="0">
                <a:solidFill>
                  <a:srgbClr val="FFFFFF">
                    <a:lumMod val="60000"/>
                    <a:lumOff val="40000"/>
                  </a:srgbClr>
                </a:solidFill>
                <a:latin typeface="Calibri"/>
                <a:cs typeface="Arial" pitchFamily="34" charset="0"/>
              </a:rPr>
              <a:t> / </a:t>
            </a:r>
            <a:r>
              <a:rPr sz="800" dirty="0" smtClean="0">
                <a:solidFill>
                  <a:srgbClr val="FFFFFF">
                    <a:lumMod val="60000"/>
                    <a:lumOff val="40000"/>
                  </a:srgbClr>
                </a:solidFill>
                <a:latin typeface="Calibri"/>
                <a:cs typeface="Arial" pitchFamily="34" charset="0"/>
              </a:rPr>
              <a:t>or </a:t>
            </a:r>
            <a:r>
              <a:rPr sz="800" dirty="0">
                <a:solidFill>
                  <a:srgbClr val="FFFFFF">
                    <a:lumMod val="60000"/>
                    <a:lumOff val="40000"/>
                  </a:srgbClr>
                </a:solidFill>
                <a:latin typeface="Calibri"/>
                <a:cs typeface="Arial" pitchFamily="34" charset="0"/>
              </a:rPr>
              <a:t>its affiliates. All rights reserved. </a:t>
            </a:r>
          </a:p>
        </p:txBody>
      </p:sp>
      <p:pic>
        <p:nvPicPr>
          <p:cNvPr id="12" name="Oracle red badge logo"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4"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2033752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84174" y="0"/>
            <a:ext cx="12573000" cy="6858000"/>
          </a:xfrm>
          <a:prstGeom prst="rect">
            <a:avLst/>
          </a:prstGeom>
        </p:spPr>
      </p:pic>
      <p:sp>
        <p:nvSpPr>
          <p:cNvPr id="22" name="Rectangle 21"/>
          <p:cNvSpPr/>
          <p:nvPr/>
        </p:nvSpPr>
        <p:spPr bwMode="hidden">
          <a:xfrm>
            <a:off x="-384885" y="0"/>
            <a:ext cx="1257371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bwMode="gray">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bwMode="gray"/>
        <p:txBody>
          <a:bodyPr/>
          <a:lstStyle/>
          <a:p>
            <a:r>
              <a:rPr lang="en-US" dirty="0" smtClean="0"/>
              <a:t>Click to edit Master title style</a:t>
            </a:r>
            <a:endParaRPr dirty="0"/>
          </a:p>
        </p:txBody>
      </p:sp>
    </p:spTree>
    <p:extLst>
      <p:ext uri="{BB962C8B-B14F-4D97-AF65-F5344CB8AC3E}">
        <p14:creationId xmlns:p14="http://schemas.microsoft.com/office/powerpoint/2010/main" val="34430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24164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5860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gray">
          <a:xfrm>
            <a:off x="93583" y="0"/>
            <a:ext cx="12020629"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7" name="Group 6"/>
          <p:cNvGrpSpPr/>
          <p:nvPr userDrawn="1"/>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bwMode="gray">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bwMode="gray">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5" name="Oracle red badge logo"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6" name="TextBox 15"/>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0"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60405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rot="5400000">
            <a:off x="6535262" y="1502667"/>
            <a:ext cx="5674025" cy="4117325"/>
          </a:xfrm>
          <a:prstGeom prst="rect">
            <a:avLst/>
          </a:prstGeom>
        </p:spPr>
      </p:pic>
      <p:sp>
        <p:nvSpPr>
          <p:cNvPr id="2" name="Title 1"/>
          <p:cNvSpPr>
            <a:spLocks noGrp="1"/>
          </p:cNvSpPr>
          <p:nvPr>
            <p:ph type="title"/>
          </p:nvPr>
        </p:nvSpPr>
        <p:spPr bwMode="gray">
          <a:xfrm>
            <a:off x="531811" y="406400"/>
            <a:ext cx="5943600" cy="889000"/>
          </a:xfrm>
        </p:spPr>
        <p:txBody>
          <a:bodyPr anchor="b"/>
          <a:lstStyle>
            <a:lvl1pPr algn="l">
              <a:defRPr sz="3600" b="0"/>
            </a:lvl1pPr>
          </a:lstStyle>
          <a:p>
            <a:r>
              <a:rPr lang="en-US" smtClean="0"/>
              <a:t>Click to edit Master title style</a:t>
            </a:r>
            <a:endParaRPr dirty="0"/>
          </a:p>
        </p:txBody>
      </p:sp>
      <p:sp>
        <p:nvSpPr>
          <p:cNvPr id="9" name="Picture Placeholder 2"/>
          <p:cNvSpPr>
            <a:spLocks noGrp="1"/>
          </p:cNvSpPr>
          <p:nvPr>
            <p:ph type="pic" idx="13"/>
          </p:nvPr>
        </p:nvSpPr>
        <p:spPr bwMode="gray">
          <a:xfrm>
            <a:off x="7705239"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65593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bwMode="gray"/>
        <p:txBody>
          <a:bodyPr/>
          <a:lstStyle/>
          <a:p>
            <a:r>
              <a:rPr lang="en-US" smtClean="0"/>
              <a:t>Click to edit Master title style</a:t>
            </a:r>
            <a:endParaRPr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4812" y="1981200"/>
            <a:ext cx="5829300" cy="4109595"/>
          </a:xfrm>
          <a:prstGeom prst="rect">
            <a:avLst/>
          </a:prstGeom>
        </p:spPr>
      </p:pic>
      <p:sp>
        <p:nvSpPr>
          <p:cNvPr id="16" name="Picture Placeholder 2"/>
          <p:cNvSpPr>
            <a:spLocks noGrp="1"/>
          </p:cNvSpPr>
          <p:nvPr>
            <p:ph type="pic" idx="13"/>
          </p:nvPr>
        </p:nvSpPr>
        <p:spPr bwMode="gray">
          <a:xfrm>
            <a:off x="5759449" y="2368710"/>
            <a:ext cx="5246688" cy="3324225"/>
          </a:xfrm>
          <a:solidFill>
            <a:schemeClr val="bg2"/>
          </a:solidFill>
          <a:ln w="12700">
            <a:solidFill>
              <a:schemeClr val="bg2"/>
            </a:solidFill>
          </a:ln>
        </p:spPr>
        <p:txBody>
          <a:bodyPr tIns="243767">
            <a:noAutofit/>
          </a:bodyPr>
          <a:lstStyle>
            <a:lvl1pPr marL="0" indent="0" algn="ctr">
              <a:buNone/>
              <a:defRPr sz="2000"/>
            </a:lvl1pPr>
            <a:lvl2pPr marL="457061" indent="0">
              <a:buNone/>
              <a:defRPr sz="2800"/>
            </a:lvl2pPr>
            <a:lvl3pPr marL="914125" indent="0">
              <a:buNone/>
              <a:defRPr sz="2400"/>
            </a:lvl3pPr>
            <a:lvl4pPr marL="1371188" indent="0">
              <a:buNone/>
              <a:defRPr sz="2000"/>
            </a:lvl4pPr>
            <a:lvl5pPr marL="1828252" indent="0">
              <a:buNone/>
              <a:defRPr sz="2000"/>
            </a:lvl5pPr>
            <a:lvl6pPr marL="2285313" indent="0">
              <a:buNone/>
              <a:defRPr sz="2000"/>
            </a:lvl6pPr>
            <a:lvl7pPr marL="2742376" indent="0">
              <a:buNone/>
              <a:defRPr sz="2000"/>
            </a:lvl7pPr>
            <a:lvl8pPr marL="3199440" indent="0">
              <a:buNone/>
              <a:defRPr sz="2000"/>
            </a:lvl8pPr>
            <a:lvl9pPr marL="3656504" indent="0">
              <a:buNone/>
              <a:defRPr sz="2000"/>
            </a:lvl9pPr>
          </a:lstStyle>
          <a:p>
            <a:r>
              <a:rPr lang="en-US" smtClean="0"/>
              <a:t>Click icon to add picture</a:t>
            </a:r>
            <a:endParaRPr dirty="0"/>
          </a:p>
        </p:txBody>
      </p:sp>
      <p:sp>
        <p:nvSpPr>
          <p:cNvPr id="9" name="Text Placeholder 12"/>
          <p:cNvSpPr>
            <a:spLocks noGrp="1"/>
          </p:cNvSpPr>
          <p:nvPr>
            <p:ph type="body" sz="quarter" idx="14" hasCustomPrompt="1"/>
          </p:nvPr>
        </p:nvSpPr>
        <p:spPr bwMode="gray">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129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cs typeface="Arial" pitchFamily="34" charset="0"/>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cs typeface="Arial"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67536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26656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39077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8/3/2015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5.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3.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8/3/2015</a:t>
            </a:fld>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lang="en-US" sz="800" dirty="0" smtClean="0">
                <a:solidFill>
                  <a:schemeClr val="tx1">
                    <a:lumMod val="60000"/>
                    <a:lumOff val="40000"/>
                  </a:schemeClr>
                </a:solidFill>
              </a:rPr>
              <a:t>2015 O</a:t>
            </a:r>
            <a:r>
              <a:rPr sz="800" dirty="0" smtClean="0">
                <a:solidFill>
                  <a:schemeClr val="tx1">
                    <a:lumMod val="60000"/>
                    <a:lumOff val="40000"/>
                  </a:schemeClr>
                </a:solidFill>
              </a:rPr>
              <a:t>racle </a:t>
            </a:r>
            <a:r>
              <a:rPr sz="800" dirty="0">
                <a:solidFill>
                  <a:schemeClr val="tx1">
                    <a:lumMod val="60000"/>
                    <a:lumOff val="40000"/>
                  </a:schemeClr>
                </a:solidFill>
              </a:rPr>
              <a:t>and/or its affiliates. All rights reserved.  |</a:t>
            </a:r>
          </a:p>
        </p:txBody>
      </p:sp>
      <p:pic>
        <p:nvPicPr>
          <p:cNvPr id="19" name="Picture 18" descr="1.5X red tab for PPT.png"/>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701" r:id="rId5"/>
    <p:sldLayoutId id="2147483650" r:id="rId6"/>
    <p:sldLayoutId id="2147483663" r:id="rId7"/>
    <p:sldLayoutId id="2147483686" r:id="rId8"/>
    <p:sldLayoutId id="2147483651" r:id="rId9"/>
    <p:sldLayoutId id="2147483665" r:id="rId10"/>
    <p:sldLayoutId id="2147483669"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82" r:id="rId27"/>
    <p:sldLayoutId id="2147483684" r:id="rId28"/>
    <p:sldLayoutId id="2147483668" r:id="rId29"/>
    <p:sldLayoutId id="2147483675" r:id="rId30"/>
    <p:sldLayoutId id="2147483676" r:id="rId31"/>
    <p:sldLayoutId id="2147483667" r:id="rId32"/>
    <p:sldLayoutId id="2147483661" r:id="rId33"/>
    <p:sldLayoutId id="2147483687" r:id="rId34"/>
    <p:sldLayoutId id="2147483659" r:id="rId35"/>
    <p:sldLayoutId id="2147483702" r:id="rId36"/>
    <p:sldLayoutId id="2147483703" r:id="rId37"/>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latin typeface="Calibri"/>
              </a:rPr>
              <a:pPr/>
              <a:t>8/3/2015</a:t>
            </a:fld>
            <a:endParaRPr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latin typeface="Calibri"/>
              </a:rPr>
              <a:t>Copyright © 2014 Oracle and/or its affiliates. All rights reserved.  |</a:t>
            </a:r>
          </a:p>
        </p:txBody>
      </p:sp>
      <p:pic>
        <p:nvPicPr>
          <p:cNvPr id="19" name="Picture 18" descr="1.5X red tab for PPT.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51179276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1" name="Border"/>
          <p:cNvGrpSpPr/>
          <p:nvPr userDrawn="1"/>
        </p:nvGrpSpPr>
        <p:grpSpPr bwMode="gray">
          <a:xfrm>
            <a:off x="-285" y="0"/>
            <a:ext cx="12189400" cy="6858000"/>
            <a:chOff x="-287" y="0"/>
            <a:chExt cx="12189399" cy="6858000"/>
          </a:xfrm>
        </p:grpSpPr>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9" name="Oracle red badge logo" descr="Oracle logo in white on red staging background"/>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20" name="TextBox 19"/>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6"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392371421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30" r:id="rId8"/>
    <p:sldLayoutId id="2147483731" r:id="rId9"/>
    <p:sldLayoutId id="214748373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png"/><Relationship Id="rId18" Type="http://schemas.openxmlformats.org/officeDocument/2006/relationships/image" Target="../media/image96.jpe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17.xml"/><Relationship Id="rId16" Type="http://schemas.openxmlformats.org/officeDocument/2006/relationships/image" Target="../media/image94.png"/><Relationship Id="rId20" Type="http://schemas.openxmlformats.org/officeDocument/2006/relationships/image" Target="../media/image98.jpeg"/><Relationship Id="rId29" Type="http://schemas.openxmlformats.org/officeDocument/2006/relationships/image" Target="../media/image107.png"/><Relationship Id="rId1" Type="http://schemas.openxmlformats.org/officeDocument/2006/relationships/slideLayout" Target="../slideLayouts/slideLayout36.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png"/><Relationship Id="rId19" Type="http://schemas.openxmlformats.org/officeDocument/2006/relationships/image" Target="../media/image97.jpeg"/><Relationship Id="rId31" Type="http://schemas.openxmlformats.org/officeDocument/2006/relationships/image" Target="../media/image109.png"/><Relationship Id="rId4" Type="http://schemas.openxmlformats.org/officeDocument/2006/relationships/image" Target="../media/image82.jpeg"/><Relationship Id="rId9" Type="http://schemas.openxmlformats.org/officeDocument/2006/relationships/image" Target="../media/image87.jpe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s>
</file>

<file path=ppt/slides/_rels/slide1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sp>
        <p:nvSpPr>
          <p:cNvPr id="2" name="Title 1"/>
          <p:cNvSpPr>
            <a:spLocks noGrp="1"/>
          </p:cNvSpPr>
          <p:nvPr>
            <p:ph type="title"/>
          </p:nvPr>
        </p:nvSpPr>
        <p:spPr>
          <a:xfrm>
            <a:off x="417512" y="177800"/>
            <a:ext cx="11125200" cy="889000"/>
          </a:xfrm>
        </p:spPr>
        <p:txBody>
          <a:bodyPr/>
          <a:lstStyle/>
          <a:p>
            <a:r>
              <a:rPr lang="en-US" dirty="0" smtClean="0"/>
              <a:t>Why Mobile Analytics ?</a:t>
            </a:r>
            <a:endParaRPr lang="en-US" dirty="0"/>
          </a:p>
        </p:txBody>
      </p:sp>
      <p:pic>
        <p:nvPicPr>
          <p:cNvPr id="7" name="Picture 6" descr="Screen Shot 2015-04-02 at 9.29.1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20" y="1095374"/>
            <a:ext cx="5251891" cy="5222875"/>
          </a:xfrm>
          <a:prstGeom prst="rect">
            <a:avLst/>
          </a:prstGeom>
          <a:ln>
            <a:noFill/>
          </a:ln>
        </p:spPr>
      </p:pic>
      <p:sp>
        <p:nvSpPr>
          <p:cNvPr id="8" name="Rectangle 7"/>
          <p:cNvSpPr/>
          <p:nvPr/>
        </p:nvSpPr>
        <p:spPr>
          <a:xfrm>
            <a:off x="6175765" y="2690058"/>
            <a:ext cx="5594724" cy="3693319"/>
          </a:xfrm>
          <a:prstGeom prst="rect">
            <a:avLst/>
          </a:prstGeom>
          <a:ln>
            <a:noFill/>
          </a:ln>
        </p:spPr>
        <p:txBody>
          <a:bodyPr wrap="square">
            <a:spAutoFit/>
          </a:bodyPr>
          <a:lstStyle/>
          <a:p>
            <a:pPr marL="285750" indent="-285750">
              <a:buFont typeface="Arial"/>
              <a:buChar char="•"/>
            </a:pPr>
            <a:r>
              <a:rPr lang="en-US" dirty="0" smtClean="0"/>
              <a:t>Retail Co.:  Personalized engagement with users lead to over 20MM downloads = $13B in gross sales via mobile devices</a:t>
            </a:r>
          </a:p>
          <a:p>
            <a:endParaRPr lang="en-US" dirty="0"/>
          </a:p>
          <a:p>
            <a:pPr marL="285750" indent="-285750">
              <a:buFont typeface="Arial"/>
              <a:buChar char="•"/>
            </a:pPr>
            <a:r>
              <a:rPr lang="en-US" dirty="0" smtClean="0"/>
              <a:t>Media Co: Grew digital subscription 50% in 12 months. Segmentation helped with creating profiles to increase reach to 1.3 million people per month</a:t>
            </a:r>
          </a:p>
          <a:p>
            <a:pPr marL="285750" indent="-285750">
              <a:buFont typeface="Arial"/>
              <a:buChar char="•"/>
            </a:pPr>
            <a:endParaRPr lang="en-US" dirty="0" smtClean="0"/>
          </a:p>
          <a:p>
            <a:pPr marL="285750" indent="-285750">
              <a:buFont typeface="Arial"/>
              <a:buChar char="•"/>
            </a:pPr>
            <a:r>
              <a:rPr lang="en-US" dirty="0"/>
              <a:t>Company with $1B in annual mobile revenue e.g. Starbucks, Domino’s Pizza</a:t>
            </a:r>
          </a:p>
          <a:p>
            <a:pPr marL="742950" lvl="1" indent="-285750">
              <a:buFont typeface="Arial"/>
              <a:buChar char="•"/>
            </a:pPr>
            <a:r>
              <a:rPr lang="en-US" dirty="0"/>
              <a:t>97% uptime = $2.5M loss / month</a:t>
            </a:r>
          </a:p>
          <a:p>
            <a:pPr marL="742950" lvl="1" indent="-285750">
              <a:buFont typeface="Arial"/>
              <a:buChar char="•"/>
            </a:pPr>
            <a:r>
              <a:rPr lang="en-US" dirty="0"/>
              <a:t>99% uptime = $0.8M loss / month</a:t>
            </a:r>
          </a:p>
          <a:p>
            <a:pPr marL="742950" lvl="1" indent="-285750">
              <a:buFont typeface="Arial"/>
              <a:buChar char="•"/>
            </a:pPr>
            <a:r>
              <a:rPr lang="en-US" dirty="0"/>
              <a:t>99.9% uptime = $82K loss / </a:t>
            </a:r>
            <a:r>
              <a:rPr lang="en-US" dirty="0" smtClean="0"/>
              <a:t>month</a:t>
            </a:r>
            <a:endParaRPr lang="en-US" dirty="0"/>
          </a:p>
        </p:txBody>
      </p:sp>
      <p:sp>
        <p:nvSpPr>
          <p:cNvPr id="10" name="Rectangle 9"/>
          <p:cNvSpPr/>
          <p:nvPr/>
        </p:nvSpPr>
        <p:spPr>
          <a:xfrm>
            <a:off x="6153528" y="579221"/>
            <a:ext cx="5632837" cy="1754327"/>
          </a:xfrm>
          <a:prstGeom prst="rect">
            <a:avLst/>
          </a:prstGeom>
          <a:ln>
            <a:noFill/>
          </a:ln>
        </p:spPr>
        <p:txBody>
          <a:bodyPr wrap="square">
            <a:spAutoFit/>
          </a:bodyPr>
          <a:lstStyle/>
          <a:p>
            <a:r>
              <a:rPr lang="en-US" dirty="0" smtClean="0">
                <a:solidFill>
                  <a:srgbClr val="FF0000"/>
                </a:solidFill>
              </a:rPr>
              <a:t>CIO</a:t>
            </a:r>
            <a:r>
              <a:rPr lang="en-US" dirty="0" smtClean="0"/>
              <a:t>: No ROI dashboard with insights into mobile strategy execution </a:t>
            </a:r>
          </a:p>
          <a:p>
            <a:r>
              <a:rPr lang="en-US" dirty="0" smtClean="0">
                <a:solidFill>
                  <a:srgbClr val="FF0000"/>
                </a:solidFill>
              </a:rPr>
              <a:t>LOB: </a:t>
            </a:r>
            <a:r>
              <a:rPr lang="en-US" dirty="0"/>
              <a:t>No </a:t>
            </a:r>
            <a:r>
              <a:rPr lang="en-US" dirty="0" smtClean="0"/>
              <a:t>insights into application adoption and usage for personalized engagement</a:t>
            </a:r>
          </a:p>
          <a:p>
            <a:r>
              <a:rPr lang="en-US" dirty="0" smtClean="0">
                <a:solidFill>
                  <a:srgbClr val="FF0000"/>
                </a:solidFill>
              </a:rPr>
              <a:t>Developers: </a:t>
            </a:r>
            <a:r>
              <a:rPr lang="en-US" dirty="0" smtClean="0"/>
              <a:t>Very complex to measure and derive insights on application crashes and performance</a:t>
            </a:r>
            <a:endParaRPr lang="en-US" dirty="0"/>
          </a:p>
        </p:txBody>
      </p:sp>
      <p:sp>
        <p:nvSpPr>
          <p:cNvPr id="11" name="TextBox 10"/>
          <p:cNvSpPr txBox="1"/>
          <p:nvPr/>
        </p:nvSpPr>
        <p:spPr>
          <a:xfrm>
            <a:off x="7461735" y="333375"/>
            <a:ext cx="3191083" cy="190500"/>
          </a:xfrm>
          <a:prstGeom prst="rect">
            <a:avLst/>
          </a:prstGeom>
          <a:noFill/>
        </p:spPr>
        <p:txBody>
          <a:bodyPr wrap="none" lIns="0" tIns="0" rIns="0" bIns="0" rtlCol="0">
            <a:noAutofit/>
          </a:bodyPr>
          <a:lstStyle/>
          <a:p>
            <a:pPr>
              <a:lnSpc>
                <a:spcPct val="90000"/>
              </a:lnSpc>
            </a:pPr>
            <a:r>
              <a:rPr lang="en-US" b="1" dirty="0" smtClean="0">
                <a:solidFill>
                  <a:schemeClr val="tx1">
                    <a:lumMod val="50000"/>
                  </a:schemeClr>
                </a:solidFill>
              </a:rPr>
              <a:t>Mobile Analytics Challenges</a:t>
            </a:r>
          </a:p>
        </p:txBody>
      </p:sp>
      <p:sp>
        <p:nvSpPr>
          <p:cNvPr id="12" name="TextBox 11"/>
          <p:cNvSpPr txBox="1"/>
          <p:nvPr/>
        </p:nvSpPr>
        <p:spPr>
          <a:xfrm>
            <a:off x="7201358" y="2454275"/>
            <a:ext cx="3191083" cy="190500"/>
          </a:xfrm>
          <a:prstGeom prst="rect">
            <a:avLst/>
          </a:prstGeom>
          <a:noFill/>
        </p:spPr>
        <p:txBody>
          <a:bodyPr wrap="none" lIns="0" tIns="0" rIns="0" bIns="0" rtlCol="0">
            <a:noAutofit/>
          </a:bodyPr>
          <a:lstStyle/>
          <a:p>
            <a:pPr algn="ctr">
              <a:lnSpc>
                <a:spcPct val="90000"/>
              </a:lnSpc>
            </a:pPr>
            <a:r>
              <a:rPr lang="en-US" b="1" dirty="0" smtClean="0">
                <a:solidFill>
                  <a:schemeClr val="tx1">
                    <a:lumMod val="50000"/>
                  </a:schemeClr>
                </a:solidFill>
              </a:rPr>
              <a:t>Business Value</a:t>
            </a:r>
          </a:p>
        </p:txBody>
      </p:sp>
    </p:spTree>
    <p:extLst>
      <p:ext uri="{BB962C8B-B14F-4D97-AF65-F5344CB8AC3E}">
        <p14:creationId xmlns:p14="http://schemas.microsoft.com/office/powerpoint/2010/main" val="62414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7221" y="847845"/>
            <a:ext cx="4035444" cy="4796849"/>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669801" y="3733562"/>
            <a:ext cx="1571983" cy="935916"/>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9697692" y="4077606"/>
            <a:ext cx="1653224" cy="784828"/>
          </a:xfrm>
          <a:prstGeom prst="rect">
            <a:avLst/>
          </a:prstGeom>
        </p:spPr>
      </p:pic>
      <p:sp>
        <p:nvSpPr>
          <p:cNvPr id="9" name="Rectangle 8"/>
          <p:cNvSpPr/>
          <p:nvPr/>
        </p:nvSpPr>
        <p:spPr bwMode="gray">
          <a:xfrm>
            <a:off x="612301" y="840225"/>
            <a:ext cx="4035445" cy="4796849"/>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solidFill>
                  <a:srgbClr val="5F5F5F">
                    <a:lumMod val="60000"/>
                    <a:lumOff val="40000"/>
                  </a:srgbClr>
                </a:solidFill>
              </a:rPr>
              <a:pPr/>
              <a:t>11</a:t>
            </a:fld>
            <a:endParaRPr lang="en-US" dirty="0">
              <a:solidFill>
                <a:srgbClr val="5F5F5F">
                  <a:lumMod val="60000"/>
                  <a:lumOff val="40000"/>
                </a:srgbClr>
              </a:solidFill>
            </a:endParaRPr>
          </a:p>
        </p:txBody>
      </p:sp>
      <p:sp>
        <p:nvSpPr>
          <p:cNvPr id="15" name="TextBox 14"/>
          <p:cNvSpPr txBox="1"/>
          <p:nvPr/>
        </p:nvSpPr>
        <p:spPr bwMode="gray">
          <a:xfrm>
            <a:off x="7822082" y="5713213"/>
            <a:ext cx="3711915" cy="261406"/>
          </a:xfrm>
          <a:prstGeom prst="rect">
            <a:avLst/>
          </a:prstGeom>
          <a:noFill/>
        </p:spPr>
        <p:txBody>
          <a:bodyPr wrap="squar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Enterprise Systems </a:t>
            </a:r>
            <a:r>
              <a:rPr lang="en-US" sz="1499" dirty="0">
                <a:ea typeface="Arial Unicode MS" pitchFamily="34" charset="-128"/>
                <a:cs typeface="Arial Unicode MS" pitchFamily="34" charset="-128"/>
              </a:rPr>
              <a:t>On Premise / Cloud</a:t>
            </a:r>
          </a:p>
        </p:txBody>
      </p:sp>
      <p:sp>
        <p:nvSpPr>
          <p:cNvPr id="36" name="TextBox 35"/>
          <p:cNvSpPr txBox="1"/>
          <p:nvPr/>
        </p:nvSpPr>
        <p:spPr bwMode="gray">
          <a:xfrm>
            <a:off x="8811907" y="1144787"/>
            <a:ext cx="1525982" cy="260147"/>
          </a:xfrm>
          <a:prstGeom prst="rect">
            <a:avLst/>
          </a:prstGeom>
          <a:noFill/>
        </p:spPr>
        <p:txBody>
          <a:bodyPr wrap="non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Internet Services</a:t>
            </a:r>
          </a:p>
        </p:txBody>
      </p:sp>
      <p:sp>
        <p:nvSpPr>
          <p:cNvPr id="6" name="TextBox 5"/>
          <p:cNvSpPr txBox="1"/>
          <p:nvPr/>
        </p:nvSpPr>
        <p:spPr bwMode="gray">
          <a:xfrm>
            <a:off x="4876165" y="2667596"/>
            <a:ext cx="2590262" cy="2512635"/>
          </a:xfrm>
          <a:prstGeom prst="rect">
            <a:avLst/>
          </a:prstGeom>
          <a:noFill/>
        </p:spPr>
        <p:txBody>
          <a:bodyPr wrap="none" lIns="0" tIns="0" rIns="0" bIns="0" rtlCol="0">
            <a:noAutofit/>
          </a:bodyPr>
          <a:lstStyle/>
          <a:p>
            <a:pPr algn="ctr">
              <a:lnSpc>
                <a:spcPct val="120000"/>
              </a:lnSpc>
            </a:pPr>
            <a:r>
              <a:rPr lang="en-US" b="1" dirty="0">
                <a:solidFill>
                  <a:schemeClr val="bg2">
                    <a:lumMod val="50000"/>
                  </a:schemeClr>
                </a:solidFill>
              </a:rPr>
              <a:t>Normalisation</a:t>
            </a:r>
          </a:p>
          <a:p>
            <a:pPr algn="ctr">
              <a:lnSpc>
                <a:spcPct val="120000"/>
              </a:lnSpc>
            </a:pPr>
            <a:r>
              <a:rPr lang="en-US" b="1" dirty="0">
                <a:solidFill>
                  <a:schemeClr val="bg2">
                    <a:lumMod val="50000"/>
                  </a:schemeClr>
                </a:solidFill>
              </a:rPr>
              <a:t>Blending</a:t>
            </a:r>
          </a:p>
          <a:p>
            <a:pPr algn="ctr">
              <a:lnSpc>
                <a:spcPct val="120000"/>
              </a:lnSpc>
            </a:pPr>
            <a:r>
              <a:rPr lang="en-US" b="1" dirty="0">
                <a:solidFill>
                  <a:schemeClr val="bg2">
                    <a:lumMod val="50000"/>
                  </a:schemeClr>
                </a:solidFill>
              </a:rPr>
              <a:t>Data Shaping</a:t>
            </a:r>
          </a:p>
          <a:p>
            <a:pPr algn="ctr">
              <a:lnSpc>
                <a:spcPct val="120000"/>
              </a:lnSpc>
            </a:pPr>
            <a:r>
              <a:rPr lang="en-US" b="1" dirty="0">
                <a:solidFill>
                  <a:schemeClr val="bg2">
                    <a:lumMod val="50000"/>
                  </a:schemeClr>
                </a:solidFill>
              </a:rPr>
              <a:t>Analytics</a:t>
            </a:r>
            <a:br>
              <a:rPr lang="en-US" b="1" dirty="0">
                <a:solidFill>
                  <a:schemeClr val="bg2">
                    <a:lumMod val="50000"/>
                  </a:schemeClr>
                </a:solidFill>
              </a:rPr>
            </a:br>
            <a:r>
              <a:rPr lang="en-US" b="1" dirty="0">
                <a:solidFill>
                  <a:schemeClr val="bg2">
                    <a:lumMod val="50000"/>
                  </a:schemeClr>
                </a:solidFill>
              </a:rPr>
              <a:t/>
            </a:r>
            <a:br>
              <a:rPr lang="en-US" b="1" dirty="0">
                <a:solidFill>
                  <a:schemeClr val="bg2">
                    <a:lumMod val="50000"/>
                  </a:schemeClr>
                </a:solidFill>
              </a:rPr>
            </a:br>
            <a:r>
              <a:rPr lang="en-US" sz="2398" b="1" dirty="0">
                <a:solidFill>
                  <a:schemeClr val="bg2">
                    <a:lumMod val="50000"/>
                  </a:schemeClr>
                </a:solidFill>
              </a:rPr>
              <a:t>Mobile Platform</a:t>
            </a:r>
          </a:p>
        </p:txBody>
      </p:sp>
      <p:sp>
        <p:nvSpPr>
          <p:cNvPr id="85" name="Freeform 1011"/>
          <p:cNvSpPr>
            <a:spLocks/>
          </p:cNvSpPr>
          <p:nvPr/>
        </p:nvSpPr>
        <p:spPr bwMode="gray">
          <a:xfrm>
            <a:off x="1990487" y="3141760"/>
            <a:ext cx="79968" cy="28563"/>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012"/>
          <p:cNvSpPr>
            <a:spLocks/>
          </p:cNvSpPr>
          <p:nvPr/>
        </p:nvSpPr>
        <p:spPr bwMode="gray">
          <a:xfrm>
            <a:off x="1990487" y="2467738"/>
            <a:ext cx="79968" cy="11423"/>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 name="TextBox 4"/>
          <p:cNvSpPr txBox="1"/>
          <p:nvPr/>
        </p:nvSpPr>
        <p:spPr bwMode="gray">
          <a:xfrm>
            <a:off x="1221424" y="611804"/>
            <a:ext cx="2893337" cy="456843"/>
          </a:xfrm>
          <a:prstGeom prst="rect">
            <a:avLst/>
          </a:prstGeom>
          <a:solidFill>
            <a:schemeClr val="bg1"/>
          </a:solidFill>
        </p:spPr>
        <p:txBody>
          <a:bodyPr wrap="none" lIns="0" tIns="0" rIns="0" bIns="0" rtlCol="0" anchor="ctr">
            <a:noAutofit/>
          </a:bodyPr>
          <a:lstStyle/>
          <a:p>
            <a:pPr algn="ctr">
              <a:lnSpc>
                <a:spcPct val="90000"/>
              </a:lnSpc>
            </a:pPr>
            <a:r>
              <a:rPr lang="en-US" sz="1998" b="1" dirty="0">
                <a:solidFill>
                  <a:schemeClr val="accent3"/>
                </a:solidFill>
              </a:rPr>
              <a:t>Multi-channel Front Ends</a:t>
            </a:r>
          </a:p>
        </p:txBody>
      </p:sp>
      <p:grpSp>
        <p:nvGrpSpPr>
          <p:cNvPr id="7" name="Group 6"/>
          <p:cNvGrpSpPr/>
          <p:nvPr/>
        </p:nvGrpSpPr>
        <p:grpSpPr bwMode="gray">
          <a:xfrm>
            <a:off x="880378" y="1639588"/>
            <a:ext cx="761405" cy="1104148"/>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5638" y="1654943"/>
            <a:ext cx="532983" cy="1012652"/>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74" name="Group 73"/>
          <p:cNvGrpSpPr/>
          <p:nvPr/>
        </p:nvGrpSpPr>
        <p:grpSpPr bwMode="gray">
          <a:xfrm>
            <a:off x="916863" y="4627104"/>
            <a:ext cx="2360355" cy="801692"/>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8970" y="1614488"/>
            <a:ext cx="835959" cy="1129249"/>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10" name="Group 9"/>
          <p:cNvGrpSpPr/>
          <p:nvPr/>
        </p:nvGrpSpPr>
        <p:grpSpPr bwMode="gray">
          <a:xfrm>
            <a:off x="3287426" y="2972158"/>
            <a:ext cx="827335" cy="1168061"/>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2" name="Group 11"/>
          <p:cNvGrpSpPr/>
          <p:nvPr/>
        </p:nvGrpSpPr>
        <p:grpSpPr bwMode="gray">
          <a:xfrm>
            <a:off x="916862" y="3124438"/>
            <a:ext cx="837545" cy="1038634"/>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7048" y="687944"/>
            <a:ext cx="2131933" cy="304562"/>
          </a:xfrm>
          <a:prstGeom prst="rect">
            <a:avLst/>
          </a:prstGeom>
          <a:solidFill>
            <a:srgbClr val="FFFFFF"/>
          </a:solidFill>
        </p:spPr>
        <p:txBody>
          <a:bodyPr wrap="none" lIns="0" tIns="0" rIns="0" bIns="0" rtlCol="0">
            <a:noAutofit/>
          </a:bodyPr>
          <a:lstStyle/>
          <a:p>
            <a:pPr algn="ctr">
              <a:lnSpc>
                <a:spcPct val="90000"/>
              </a:lnSpc>
            </a:pPr>
            <a:r>
              <a:rPr lang="en-US" sz="1998" b="1" dirty="0">
                <a:solidFill>
                  <a:schemeClr val="accent4"/>
                </a:solidFill>
              </a:rPr>
              <a:t>Lots of Back Ends</a:t>
            </a:r>
          </a:p>
        </p:txBody>
      </p:sp>
      <p:grpSp>
        <p:nvGrpSpPr>
          <p:cNvPr id="13" name="Group 12"/>
          <p:cNvGrpSpPr/>
          <p:nvPr/>
        </p:nvGrpSpPr>
        <p:grpSpPr bwMode="gray">
          <a:xfrm>
            <a:off x="2058969" y="3200579"/>
            <a:ext cx="832785" cy="832785"/>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2081" y="1552456"/>
            <a:ext cx="810578" cy="810578"/>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57646" y="1552456"/>
            <a:ext cx="810578" cy="810578"/>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0104" y="1552456"/>
            <a:ext cx="810578" cy="810578"/>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2081" y="2591455"/>
            <a:ext cx="810578" cy="810578"/>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2259" y="2623787"/>
            <a:ext cx="1321355" cy="652933"/>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669800" y="4647248"/>
            <a:ext cx="1751230" cy="730459"/>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3138" y="2446313"/>
            <a:ext cx="899409" cy="899409"/>
          </a:xfrm>
          <a:prstGeom prst="rect">
            <a:avLst/>
          </a:prstGeom>
        </p:spPr>
      </p:pic>
      <p:grpSp>
        <p:nvGrpSpPr>
          <p:cNvPr id="20" name="Group 19"/>
          <p:cNvGrpSpPr/>
          <p:nvPr/>
        </p:nvGrpSpPr>
        <p:grpSpPr bwMode="gray">
          <a:xfrm>
            <a:off x="4800025" y="827535"/>
            <a:ext cx="456843" cy="4847609"/>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bwMode="gray">
          <a:xfrm flipH="1">
            <a:off x="7020788" y="827535"/>
            <a:ext cx="456843" cy="4847609"/>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3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531497" y="6583618"/>
            <a:ext cx="121828" cy="123111"/>
          </a:xfrm>
          <a:prstGeom prst="rect">
            <a:avLst/>
          </a:prstGeom>
        </p:spPr>
        <p:txBody>
          <a:bodyPr/>
          <a:lstStyle/>
          <a:p>
            <a:fld id="{C51EAA63-D034-42AE-91FA-B13B9518C7BE}" type="slidenum">
              <a:rPr lang="en-US" smtClean="0">
                <a:solidFill>
                  <a:srgbClr val="5F5F5F">
                    <a:lumMod val="60000"/>
                    <a:lumOff val="40000"/>
                  </a:srgbClr>
                </a:solidFill>
              </a:rPr>
              <a:pPr/>
              <a:t>12</a:t>
            </a:fld>
            <a:endParaRPr lang="en-US" dirty="0">
              <a:solidFill>
                <a:srgbClr val="5F5F5F">
                  <a:lumMod val="60000"/>
                  <a:lumOff val="40000"/>
                </a:srgbClr>
              </a:solidFill>
            </a:endParaRPr>
          </a:p>
        </p:txBody>
      </p:sp>
      <p:sp>
        <p:nvSpPr>
          <p:cNvPr id="17" name="Text Placeholder 16"/>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Making mobile development &amp; management </a:t>
            </a:r>
            <a:r>
              <a:rPr lang="en-US" dirty="0" smtClean="0">
                <a:solidFill>
                  <a:srgbClr val="FF0000"/>
                </a:solidFill>
              </a:rPr>
              <a:t>SIMPLE</a:t>
            </a:r>
            <a:endParaRPr lang="en-US" dirty="0">
              <a:solidFill>
                <a:srgbClr val="FF0000"/>
              </a:solidFill>
            </a:endParaRPr>
          </a:p>
        </p:txBody>
      </p:sp>
      <p:sp>
        <p:nvSpPr>
          <p:cNvPr id="54274" name="Title 1"/>
          <p:cNvSpPr>
            <a:spLocks noGrp="1"/>
          </p:cNvSpPr>
          <p:nvPr>
            <p:ph type="title"/>
          </p:nvPr>
        </p:nvSpPr>
        <p:spPr bwMode="gray"/>
        <p:txBody>
          <a:bodyPr/>
          <a:lstStyle/>
          <a:p>
            <a:r>
              <a:rPr lang="en-US" dirty="0" smtClean="0"/>
              <a:t>Oracle Mobile Cloud Service (MCS)</a:t>
            </a:r>
          </a:p>
        </p:txBody>
      </p:sp>
      <p:sp>
        <p:nvSpPr>
          <p:cNvPr id="54279" name="TextBox 21"/>
          <p:cNvSpPr txBox="1">
            <a:spLocks noChangeArrowheads="1"/>
          </p:cNvSpPr>
          <p:nvPr/>
        </p:nvSpPr>
        <p:spPr bwMode="gray">
          <a:xfrm>
            <a:off x="10677234" y="670505"/>
            <a:ext cx="913685" cy="913685"/>
          </a:xfrm>
          <a:prstGeom prst="rect">
            <a:avLst/>
          </a:prstGeom>
          <a:noFill/>
          <a:ln w="9525">
            <a:noFill/>
            <a:miter lim="800000"/>
            <a:headEnd/>
            <a:tailEnd/>
          </a:ln>
        </p:spPr>
        <p:txBody>
          <a:bodyPr wrap="none" lIns="0" tIns="0" rIns="0" bIns="0"/>
          <a:lstStyle/>
          <a:p>
            <a:pPr>
              <a:lnSpc>
                <a:spcPct val="90000"/>
              </a:lnSpc>
            </a:pPr>
            <a:endParaRPr lang="en-US" dirty="0">
              <a:solidFill>
                <a:srgbClr val="5F5F5F"/>
              </a:solidFill>
            </a:endParaRPr>
          </a:p>
        </p:txBody>
      </p:sp>
      <p:sp>
        <p:nvSpPr>
          <p:cNvPr id="88" name="TextBox 87"/>
          <p:cNvSpPr txBox="1"/>
          <p:nvPr/>
        </p:nvSpPr>
        <p:spPr bwMode="gray">
          <a:xfrm>
            <a:off x="5207572" y="3416540"/>
            <a:ext cx="2352423" cy="476658"/>
          </a:xfrm>
          <a:prstGeom prst="rect">
            <a:avLst/>
          </a:prstGeom>
          <a:noFill/>
          <a:ln>
            <a:noFill/>
          </a:ln>
        </p:spPr>
        <p:txBody>
          <a:bodyPr lIns="45664" tIns="22831" rIns="45664" bIns="22831">
            <a:spAutoFit/>
          </a:bodyPr>
          <a:lstStyle/>
          <a:p>
            <a:pPr algn="ctr">
              <a:defRPr/>
            </a:pPr>
            <a:r>
              <a:rPr lang="en-US" sz="1399" b="1" cap="all" dirty="0">
                <a:solidFill>
                  <a:srgbClr val="FF7700"/>
                </a:solidFill>
              </a:rPr>
              <a:t>Mobile </a:t>
            </a:r>
          </a:p>
          <a:p>
            <a:pPr algn="ctr">
              <a:defRPr/>
            </a:pPr>
            <a:r>
              <a:rPr lang="en-US" sz="1399" b="1" cap="all" dirty="0">
                <a:solidFill>
                  <a:srgbClr val="FF7700"/>
                </a:solidFill>
              </a:rPr>
              <a:t>Cloud Service</a:t>
            </a:r>
          </a:p>
        </p:txBody>
      </p:sp>
      <p:sp>
        <p:nvSpPr>
          <p:cNvPr id="94" name="TextBox 22"/>
          <p:cNvSpPr txBox="1">
            <a:spLocks noChangeArrowheads="1"/>
          </p:cNvSpPr>
          <p:nvPr/>
        </p:nvSpPr>
        <p:spPr bwMode="gray">
          <a:xfrm>
            <a:off x="1237826" y="4135503"/>
            <a:ext cx="2084604" cy="991214"/>
          </a:xfrm>
          <a:prstGeom prst="rect">
            <a:avLst/>
          </a:prstGeom>
          <a:noFill/>
          <a:ln w="9525">
            <a:noFill/>
            <a:miter lim="800000"/>
            <a:headEnd/>
            <a:tailEnd/>
          </a:ln>
        </p:spPr>
        <p:txBody>
          <a:bodyPr wrap="square" lIns="0" tIns="0" rIns="0" bIns="0"/>
          <a:lstStyle/>
          <a:p>
            <a:pPr>
              <a:lnSpc>
                <a:spcPct val="90000"/>
              </a:lnSpc>
            </a:pPr>
            <a:r>
              <a:rPr lang="en-US" dirty="0">
                <a:solidFill>
                  <a:srgbClr val="5F5F5F"/>
                </a:solidFill>
              </a:rPr>
              <a:t>You or your Partners Build Engaging</a:t>
            </a:r>
          </a:p>
          <a:p>
            <a:pPr>
              <a:lnSpc>
                <a:spcPct val="90000"/>
              </a:lnSpc>
            </a:pPr>
            <a:r>
              <a:rPr lang="en-US" dirty="0">
                <a:solidFill>
                  <a:srgbClr val="5F5F5F"/>
                </a:solidFill>
              </a:rPr>
              <a:t>front-end experience</a:t>
            </a:r>
          </a:p>
        </p:txBody>
      </p:sp>
      <p:sp>
        <p:nvSpPr>
          <p:cNvPr id="95" name="TextBox 23"/>
          <p:cNvSpPr txBox="1">
            <a:spLocks noChangeArrowheads="1"/>
          </p:cNvSpPr>
          <p:nvPr/>
        </p:nvSpPr>
        <p:spPr bwMode="gray">
          <a:xfrm>
            <a:off x="5536063" y="4135504"/>
            <a:ext cx="2081158" cy="759222"/>
          </a:xfrm>
          <a:prstGeom prst="rect">
            <a:avLst/>
          </a:prstGeom>
          <a:noFill/>
          <a:ln w="9525">
            <a:noFill/>
            <a:miter lim="800000"/>
            <a:headEnd/>
            <a:tailEnd/>
          </a:ln>
        </p:spPr>
        <p:txBody>
          <a:bodyPr wrap="none" lIns="0" tIns="0" rIns="0" bIns="0"/>
          <a:lstStyle/>
          <a:p>
            <a:pPr>
              <a:lnSpc>
                <a:spcPct val="90000"/>
              </a:lnSpc>
            </a:pPr>
            <a:r>
              <a:rPr lang="en-US" dirty="0">
                <a:solidFill>
                  <a:srgbClr val="5F5F5F"/>
                </a:solidFill>
              </a:rPr>
              <a:t>Mobile API Catalog </a:t>
            </a:r>
          </a:p>
          <a:p>
            <a:pPr>
              <a:lnSpc>
                <a:spcPct val="90000"/>
              </a:lnSpc>
            </a:pPr>
            <a:r>
              <a:rPr lang="en-US" dirty="0">
                <a:solidFill>
                  <a:srgbClr val="5F5F5F"/>
                </a:solidFill>
              </a:rPr>
              <a:t>of Enterprise Services</a:t>
            </a:r>
          </a:p>
        </p:txBody>
      </p:sp>
      <p:sp>
        <p:nvSpPr>
          <p:cNvPr id="96" name="TextBox 25"/>
          <p:cNvSpPr txBox="1">
            <a:spLocks noChangeArrowheads="1"/>
          </p:cNvSpPr>
          <p:nvPr/>
        </p:nvSpPr>
        <p:spPr bwMode="gray">
          <a:xfrm>
            <a:off x="9830855" y="3997750"/>
            <a:ext cx="1791009" cy="524993"/>
          </a:xfrm>
          <a:prstGeom prst="rect">
            <a:avLst/>
          </a:prstGeom>
          <a:noFill/>
          <a:ln w="9525">
            <a:noFill/>
            <a:miter lim="800000"/>
            <a:headEnd/>
            <a:tailEnd/>
          </a:ln>
        </p:spPr>
        <p:txBody>
          <a:bodyPr wrap="square" lIns="0" tIns="0" rIns="0" bIns="0"/>
          <a:lstStyle/>
          <a:p>
            <a:pPr>
              <a:lnSpc>
                <a:spcPct val="90000"/>
              </a:lnSpc>
            </a:pPr>
            <a:r>
              <a:rPr lang="en-US" dirty="0">
                <a:solidFill>
                  <a:srgbClr val="5F5F5F"/>
                </a:solidFill>
              </a:rPr>
              <a:t>On-Premise or Cloud Systems of Record</a:t>
            </a:r>
          </a:p>
          <a:p>
            <a:pPr>
              <a:lnSpc>
                <a:spcPct val="90000"/>
              </a:lnSpc>
            </a:pPr>
            <a:r>
              <a:rPr lang="en-US" dirty="0">
                <a:solidFill>
                  <a:srgbClr val="5F5F5F"/>
                </a:solidFill>
              </a:rPr>
              <a:t>&amp; Services</a:t>
            </a:r>
          </a:p>
        </p:txBody>
      </p:sp>
      <p:grpSp>
        <p:nvGrpSpPr>
          <p:cNvPr id="3" name="Group 2"/>
          <p:cNvGrpSpPr/>
          <p:nvPr/>
        </p:nvGrpSpPr>
        <p:grpSpPr bwMode="gray">
          <a:xfrm>
            <a:off x="764582" y="2394395"/>
            <a:ext cx="2567109" cy="1491449"/>
            <a:chOff x="619024" y="2393585"/>
            <a:chExt cx="2785015" cy="1618048"/>
          </a:xfrm>
        </p:grpSpPr>
        <p:grpSp>
          <p:nvGrpSpPr>
            <p:cNvPr id="4" name="Group 96"/>
            <p:cNvGrpSpPr/>
            <p:nvPr/>
          </p:nvGrpSpPr>
          <p:grpSpPr bwMode="gray">
            <a:xfrm>
              <a:off x="1361468" y="2393585"/>
              <a:ext cx="1703616" cy="1541124"/>
              <a:chOff x="3494088" y="2390775"/>
              <a:chExt cx="3195637" cy="2890838"/>
            </a:xfrm>
            <a:solidFill>
              <a:srgbClr val="8A133B"/>
            </a:solidFill>
          </p:grpSpPr>
          <p:sp>
            <p:nvSpPr>
              <p:cNvPr id="98" name="Freeform 1"/>
              <p:cNvSpPr>
                <a:spLocks noChangeArrowheads="1"/>
              </p:cNvSpPr>
              <p:nvPr/>
            </p:nvSpPr>
            <p:spPr bwMode="gray">
              <a:xfrm>
                <a:off x="3494088" y="2390775"/>
                <a:ext cx="3195637" cy="2306638"/>
              </a:xfrm>
              <a:custGeom>
                <a:avLst/>
                <a:gdLst>
                  <a:gd name="T0" fmla="*/ 4437 w 8875"/>
                  <a:gd name="T1" fmla="*/ 0 h 6406"/>
                  <a:gd name="T2" fmla="*/ 4437 w 8875"/>
                  <a:gd name="T3" fmla="*/ 0 h 6406"/>
                  <a:gd name="T4" fmla="*/ 8218 w 8875"/>
                  <a:gd name="T5" fmla="*/ 0 h 6406"/>
                  <a:gd name="T6" fmla="*/ 8874 w 8875"/>
                  <a:gd name="T7" fmla="*/ 656 h 6406"/>
                  <a:gd name="T8" fmla="*/ 8874 w 8875"/>
                  <a:gd name="T9" fmla="*/ 5780 h 6406"/>
                  <a:gd name="T10" fmla="*/ 8249 w 8875"/>
                  <a:gd name="T11" fmla="*/ 6405 h 6406"/>
                  <a:gd name="T12" fmla="*/ 656 w 8875"/>
                  <a:gd name="T13" fmla="*/ 6405 h 6406"/>
                  <a:gd name="T14" fmla="*/ 31 w 8875"/>
                  <a:gd name="T15" fmla="*/ 5749 h 6406"/>
                  <a:gd name="T16" fmla="*/ 31 w 8875"/>
                  <a:gd name="T17" fmla="*/ 625 h 6406"/>
                  <a:gd name="T18" fmla="*/ 656 w 8875"/>
                  <a:gd name="T19" fmla="*/ 0 h 6406"/>
                  <a:gd name="T20" fmla="*/ 4437 w 8875"/>
                  <a:gd name="T21" fmla="*/ 0 h 6406"/>
                  <a:gd name="T22" fmla="*/ 4437 w 8875"/>
                  <a:gd name="T23" fmla="*/ 5280 h 6406"/>
                  <a:gd name="T24" fmla="*/ 4437 w 8875"/>
                  <a:gd name="T25" fmla="*/ 5280 h 6406"/>
                  <a:gd name="T26" fmla="*/ 7999 w 8875"/>
                  <a:gd name="T27" fmla="*/ 5280 h 6406"/>
                  <a:gd name="T28" fmla="*/ 8311 w 8875"/>
                  <a:gd name="T29" fmla="*/ 4999 h 6406"/>
                  <a:gd name="T30" fmla="*/ 8311 w 8875"/>
                  <a:gd name="T31" fmla="*/ 875 h 6406"/>
                  <a:gd name="T32" fmla="*/ 7999 w 8875"/>
                  <a:gd name="T33" fmla="*/ 593 h 6406"/>
                  <a:gd name="T34" fmla="*/ 906 w 8875"/>
                  <a:gd name="T35" fmla="*/ 593 h 6406"/>
                  <a:gd name="T36" fmla="*/ 594 w 8875"/>
                  <a:gd name="T37" fmla="*/ 875 h 6406"/>
                  <a:gd name="T38" fmla="*/ 625 w 8875"/>
                  <a:gd name="T39" fmla="*/ 4999 h 6406"/>
                  <a:gd name="T40" fmla="*/ 906 w 8875"/>
                  <a:gd name="T41" fmla="*/ 5280 h 6406"/>
                  <a:gd name="T42" fmla="*/ 4437 w 8875"/>
                  <a:gd name="T43" fmla="*/ 5280 h 6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75" h="6406">
                    <a:moveTo>
                      <a:pt x="4437" y="0"/>
                    </a:moveTo>
                    <a:lnTo>
                      <a:pt x="4437" y="0"/>
                    </a:lnTo>
                    <a:cubicBezTo>
                      <a:pt x="5718" y="0"/>
                      <a:pt x="6968" y="0"/>
                      <a:pt x="8218" y="0"/>
                    </a:cubicBezTo>
                    <a:cubicBezTo>
                      <a:pt x="8718" y="0"/>
                      <a:pt x="8874" y="187"/>
                      <a:pt x="8874" y="656"/>
                    </a:cubicBezTo>
                    <a:cubicBezTo>
                      <a:pt x="8874" y="2343"/>
                      <a:pt x="8874" y="4061"/>
                      <a:pt x="8874" y="5780"/>
                    </a:cubicBezTo>
                    <a:cubicBezTo>
                      <a:pt x="8874" y="6217"/>
                      <a:pt x="8718" y="6405"/>
                      <a:pt x="8249" y="6405"/>
                    </a:cubicBezTo>
                    <a:cubicBezTo>
                      <a:pt x="5718" y="6405"/>
                      <a:pt x="3187" y="6405"/>
                      <a:pt x="656" y="6405"/>
                    </a:cubicBezTo>
                    <a:cubicBezTo>
                      <a:pt x="187" y="6405"/>
                      <a:pt x="31" y="6249"/>
                      <a:pt x="31" y="5749"/>
                    </a:cubicBezTo>
                    <a:cubicBezTo>
                      <a:pt x="31" y="4061"/>
                      <a:pt x="0" y="2343"/>
                      <a:pt x="31" y="625"/>
                    </a:cubicBezTo>
                    <a:cubicBezTo>
                      <a:pt x="31" y="156"/>
                      <a:pt x="187" y="0"/>
                      <a:pt x="656" y="0"/>
                    </a:cubicBezTo>
                    <a:cubicBezTo>
                      <a:pt x="1937" y="0"/>
                      <a:pt x="3187" y="0"/>
                      <a:pt x="4437" y="0"/>
                    </a:cubicBezTo>
                    <a:close/>
                    <a:moveTo>
                      <a:pt x="4437" y="5280"/>
                    </a:moveTo>
                    <a:lnTo>
                      <a:pt x="4437" y="5280"/>
                    </a:lnTo>
                    <a:cubicBezTo>
                      <a:pt x="5624" y="5280"/>
                      <a:pt x="6811" y="5280"/>
                      <a:pt x="7999" y="5280"/>
                    </a:cubicBezTo>
                    <a:cubicBezTo>
                      <a:pt x="8218" y="5280"/>
                      <a:pt x="8311" y="5217"/>
                      <a:pt x="8311" y="4999"/>
                    </a:cubicBezTo>
                    <a:cubicBezTo>
                      <a:pt x="8280" y="3625"/>
                      <a:pt x="8280" y="2250"/>
                      <a:pt x="8311" y="875"/>
                    </a:cubicBezTo>
                    <a:cubicBezTo>
                      <a:pt x="8311" y="656"/>
                      <a:pt x="8218" y="593"/>
                      <a:pt x="7999" y="593"/>
                    </a:cubicBezTo>
                    <a:cubicBezTo>
                      <a:pt x="5624" y="593"/>
                      <a:pt x="3281" y="593"/>
                      <a:pt x="906" y="593"/>
                    </a:cubicBezTo>
                    <a:cubicBezTo>
                      <a:pt x="687" y="593"/>
                      <a:pt x="594" y="656"/>
                      <a:pt x="594" y="875"/>
                    </a:cubicBezTo>
                    <a:cubicBezTo>
                      <a:pt x="625" y="2250"/>
                      <a:pt x="594" y="3625"/>
                      <a:pt x="625" y="4999"/>
                    </a:cubicBezTo>
                    <a:cubicBezTo>
                      <a:pt x="625" y="5280"/>
                      <a:pt x="625" y="5280"/>
                      <a:pt x="906" y="5280"/>
                    </a:cubicBezTo>
                    <a:cubicBezTo>
                      <a:pt x="2094" y="5280"/>
                      <a:pt x="3281" y="5280"/>
                      <a:pt x="4437" y="5280"/>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9" name="Freeform 2"/>
              <p:cNvSpPr>
                <a:spLocks noChangeArrowheads="1"/>
              </p:cNvSpPr>
              <p:nvPr/>
            </p:nvSpPr>
            <p:spPr bwMode="gray">
              <a:xfrm>
                <a:off x="4225925" y="4797425"/>
                <a:ext cx="1755775" cy="484188"/>
              </a:xfrm>
              <a:custGeom>
                <a:avLst/>
                <a:gdLst>
                  <a:gd name="T0" fmla="*/ 2406 w 4875"/>
                  <a:gd name="T1" fmla="*/ 1313 h 1345"/>
                  <a:gd name="T2" fmla="*/ 2406 w 4875"/>
                  <a:gd name="T3" fmla="*/ 1313 h 1345"/>
                  <a:gd name="T4" fmla="*/ 313 w 4875"/>
                  <a:gd name="T5" fmla="*/ 1313 h 1345"/>
                  <a:gd name="T6" fmla="*/ 0 w 4875"/>
                  <a:gd name="T7" fmla="*/ 1156 h 1345"/>
                  <a:gd name="T8" fmla="*/ 281 w 4875"/>
                  <a:gd name="T9" fmla="*/ 813 h 1345"/>
                  <a:gd name="T10" fmla="*/ 969 w 4875"/>
                  <a:gd name="T11" fmla="*/ 813 h 1345"/>
                  <a:gd name="T12" fmla="*/ 1250 w 4875"/>
                  <a:gd name="T13" fmla="*/ 563 h 1345"/>
                  <a:gd name="T14" fmla="*/ 1813 w 4875"/>
                  <a:gd name="T15" fmla="*/ 0 h 1345"/>
                  <a:gd name="T16" fmla="*/ 3343 w 4875"/>
                  <a:gd name="T17" fmla="*/ 0 h 1345"/>
                  <a:gd name="T18" fmla="*/ 3593 w 4875"/>
                  <a:gd name="T19" fmla="*/ 250 h 1345"/>
                  <a:gd name="T20" fmla="*/ 4186 w 4875"/>
                  <a:gd name="T21" fmla="*/ 813 h 1345"/>
                  <a:gd name="T22" fmla="*/ 4530 w 4875"/>
                  <a:gd name="T23" fmla="*/ 813 h 1345"/>
                  <a:gd name="T24" fmla="*/ 4812 w 4875"/>
                  <a:gd name="T25" fmla="*/ 1063 h 1345"/>
                  <a:gd name="T26" fmla="*/ 4562 w 4875"/>
                  <a:gd name="T27" fmla="*/ 1313 h 1345"/>
                  <a:gd name="T28" fmla="*/ 2406 w 4875"/>
                  <a:gd name="T29" fmla="*/ 1313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5" h="1345">
                    <a:moveTo>
                      <a:pt x="2406" y="1313"/>
                    </a:moveTo>
                    <a:lnTo>
                      <a:pt x="2406" y="1313"/>
                    </a:lnTo>
                    <a:cubicBezTo>
                      <a:pt x="1719" y="1313"/>
                      <a:pt x="1000" y="1313"/>
                      <a:pt x="313" y="1313"/>
                    </a:cubicBezTo>
                    <a:cubicBezTo>
                      <a:pt x="188" y="1313"/>
                      <a:pt x="0" y="1344"/>
                      <a:pt x="0" y="1156"/>
                    </a:cubicBezTo>
                    <a:cubicBezTo>
                      <a:pt x="0" y="969"/>
                      <a:pt x="94" y="844"/>
                      <a:pt x="281" y="813"/>
                    </a:cubicBezTo>
                    <a:cubicBezTo>
                      <a:pt x="500" y="813"/>
                      <a:pt x="750" y="813"/>
                      <a:pt x="969" y="813"/>
                    </a:cubicBezTo>
                    <a:cubicBezTo>
                      <a:pt x="1156" y="813"/>
                      <a:pt x="1250" y="750"/>
                      <a:pt x="1250" y="563"/>
                    </a:cubicBezTo>
                    <a:cubicBezTo>
                      <a:pt x="1250" y="0"/>
                      <a:pt x="1250" y="0"/>
                      <a:pt x="1813" y="0"/>
                    </a:cubicBezTo>
                    <a:cubicBezTo>
                      <a:pt x="2313" y="0"/>
                      <a:pt x="2843" y="0"/>
                      <a:pt x="3343" y="0"/>
                    </a:cubicBezTo>
                    <a:cubicBezTo>
                      <a:pt x="3530" y="0"/>
                      <a:pt x="3593" y="63"/>
                      <a:pt x="3593" y="250"/>
                    </a:cubicBezTo>
                    <a:cubicBezTo>
                      <a:pt x="3624" y="813"/>
                      <a:pt x="3624" y="813"/>
                      <a:pt x="4186" y="813"/>
                    </a:cubicBezTo>
                    <a:cubicBezTo>
                      <a:pt x="4312" y="813"/>
                      <a:pt x="4437" y="813"/>
                      <a:pt x="4530" y="813"/>
                    </a:cubicBezTo>
                    <a:cubicBezTo>
                      <a:pt x="4687" y="844"/>
                      <a:pt x="4780" y="906"/>
                      <a:pt x="4812" y="1063"/>
                    </a:cubicBezTo>
                    <a:cubicBezTo>
                      <a:pt x="4874" y="1250"/>
                      <a:pt x="4812" y="1313"/>
                      <a:pt x="4562" y="1313"/>
                    </a:cubicBezTo>
                    <a:cubicBezTo>
                      <a:pt x="3843" y="1313"/>
                      <a:pt x="3124" y="1313"/>
                      <a:pt x="2406" y="1313"/>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5" name="Group 414"/>
            <p:cNvGrpSpPr/>
            <p:nvPr/>
          </p:nvGrpSpPr>
          <p:grpSpPr bwMode="gray">
            <a:xfrm>
              <a:off x="619024" y="2850642"/>
              <a:ext cx="809717" cy="1124061"/>
              <a:chOff x="6132594" y="912014"/>
              <a:chExt cx="425189" cy="590254"/>
            </a:xfrm>
            <a:solidFill>
              <a:srgbClr val="8A133B"/>
            </a:solidFill>
          </p:grpSpPr>
          <p:sp>
            <p:nvSpPr>
              <p:cNvPr id="101"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02"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03"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08"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09"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10"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11"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12"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13"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33"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34"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35"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36"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41"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nvGrpSpPr>
            <p:cNvPr id="6" name="Group 141"/>
            <p:cNvGrpSpPr/>
            <p:nvPr/>
          </p:nvGrpSpPr>
          <p:grpSpPr bwMode="gray">
            <a:xfrm>
              <a:off x="2995871" y="3244285"/>
              <a:ext cx="408168" cy="767348"/>
              <a:chOff x="2685112" y="3661710"/>
              <a:chExt cx="408168" cy="767348"/>
            </a:xfrm>
          </p:grpSpPr>
          <p:grpSp>
            <p:nvGrpSpPr>
              <p:cNvPr id="7" name="Group 145"/>
              <p:cNvGrpSpPr/>
              <p:nvPr/>
            </p:nvGrpSpPr>
            <p:grpSpPr bwMode="gray">
              <a:xfrm>
                <a:off x="2685112" y="3661710"/>
                <a:ext cx="408168" cy="767348"/>
                <a:chOff x="7297869" y="488863"/>
                <a:chExt cx="383467" cy="720911"/>
              </a:xfrm>
              <a:solidFill>
                <a:srgbClr val="8A133B"/>
              </a:solidFill>
            </p:grpSpPr>
            <p:sp>
              <p:nvSpPr>
                <p:cNvPr id="14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solidFill>
                    <a:srgbClr val="FFFFFF"/>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49"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solidFill>
                    <a:srgbClr val="FFFFFF"/>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sp>
            <p:nvSpPr>
              <p:cNvPr id="147" name="Rectangle 146"/>
              <p:cNvSpPr/>
              <p:nvPr/>
            </p:nvSpPr>
            <p:spPr bwMode="gray">
              <a:xfrm>
                <a:off x="2712320" y="3731106"/>
                <a:ext cx="354423" cy="62021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grpSp>
      <p:cxnSp>
        <p:nvCxnSpPr>
          <p:cNvPr id="150" name="Straight Arrow Connector 149"/>
          <p:cNvCxnSpPr/>
          <p:nvPr/>
        </p:nvCxnSpPr>
        <p:spPr bwMode="gray">
          <a:xfrm>
            <a:off x="3467880" y="3082585"/>
            <a:ext cx="1174251" cy="0"/>
          </a:xfrm>
          <a:prstGeom prst="straightConnector1">
            <a:avLst/>
          </a:prstGeom>
          <a:ln w="19050">
            <a:solidFill>
              <a:schemeClr val="accent2"/>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151" name="Freeform 12"/>
          <p:cNvSpPr>
            <a:spLocks noChangeArrowheads="1"/>
          </p:cNvSpPr>
          <p:nvPr/>
        </p:nvSpPr>
        <p:spPr bwMode="gray">
          <a:xfrm>
            <a:off x="4982816" y="1906192"/>
            <a:ext cx="2954805" cy="1188015"/>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chemeClr val="accent3"/>
          </a:solidFill>
          <a:ln>
            <a:noFill/>
          </a:ln>
          <a:effectLst/>
          <a:extLst/>
        </p:spPr>
        <p:txBody>
          <a:bodyPr wrap="none" anchor="ctr"/>
          <a:lstStyle/>
          <a:p>
            <a:endParaRPr lang="en-US" dirty="0">
              <a:solidFill>
                <a:srgbClr val="5F5F5F"/>
              </a:solidFill>
            </a:endParaRPr>
          </a:p>
        </p:txBody>
      </p:sp>
      <p:grpSp>
        <p:nvGrpSpPr>
          <p:cNvPr id="8" name="Group 151"/>
          <p:cNvGrpSpPr/>
          <p:nvPr/>
        </p:nvGrpSpPr>
        <p:grpSpPr bwMode="gray">
          <a:xfrm>
            <a:off x="5876110" y="2589146"/>
            <a:ext cx="966802" cy="723731"/>
            <a:chOff x="3385805" y="4038822"/>
            <a:chExt cx="790963" cy="592101"/>
          </a:xfrm>
        </p:grpSpPr>
        <p:sp>
          <p:nvSpPr>
            <p:cNvPr id="153"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4"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5"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6"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7"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8"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59"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nvGrpSpPr>
          <p:cNvPr id="9" name="Group 159"/>
          <p:cNvGrpSpPr/>
          <p:nvPr/>
        </p:nvGrpSpPr>
        <p:grpSpPr bwMode="gray">
          <a:xfrm>
            <a:off x="5470467" y="2881545"/>
            <a:ext cx="420901" cy="418454"/>
            <a:chOff x="4852159" y="3598097"/>
            <a:chExt cx="591078" cy="587642"/>
          </a:xfrm>
          <a:solidFill>
            <a:srgbClr val="FF7700"/>
          </a:solidFill>
        </p:grpSpPr>
        <p:sp>
          <p:nvSpPr>
            <p:cNvPr id="161"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2"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3"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4"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5"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6"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7"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68"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nvGrpSpPr>
          <p:cNvPr id="10" name="Group 168"/>
          <p:cNvGrpSpPr/>
          <p:nvPr/>
        </p:nvGrpSpPr>
        <p:grpSpPr bwMode="gray">
          <a:xfrm>
            <a:off x="6879052" y="2810893"/>
            <a:ext cx="313739" cy="500279"/>
            <a:chOff x="7297869" y="304800"/>
            <a:chExt cx="567534" cy="904974"/>
          </a:xfrm>
        </p:grpSpPr>
        <p:sp>
          <p:nvSpPr>
            <p:cNvPr id="170"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1"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2"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3"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4"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5"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6"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77"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nvGrpSpPr>
          <p:cNvPr id="11" name="Group 177"/>
          <p:cNvGrpSpPr/>
          <p:nvPr/>
        </p:nvGrpSpPr>
        <p:grpSpPr bwMode="gray">
          <a:xfrm rot="5400000">
            <a:off x="7953195" y="2769489"/>
            <a:ext cx="332427" cy="334796"/>
            <a:chOff x="2757488" y="23813"/>
            <a:chExt cx="4679950" cy="4713287"/>
          </a:xfrm>
        </p:grpSpPr>
        <p:sp>
          <p:nvSpPr>
            <p:cNvPr id="179" name="Freeform 1"/>
            <p:cNvSpPr>
              <a:spLocks noChangeArrowheads="1"/>
            </p:cNvSpPr>
            <p:nvPr/>
          </p:nvSpPr>
          <p:spPr bwMode="gray">
            <a:xfrm>
              <a:off x="2757488" y="23813"/>
              <a:ext cx="4679950" cy="4713287"/>
            </a:xfrm>
            <a:custGeom>
              <a:avLst/>
              <a:gdLst>
                <a:gd name="T0" fmla="*/ 31 w 13001"/>
                <a:gd name="T1" fmla="*/ 6577 h 13094"/>
                <a:gd name="T2" fmla="*/ 31 w 13001"/>
                <a:gd name="T3" fmla="*/ 6577 h 13094"/>
                <a:gd name="T4" fmla="*/ 1915 w 13001"/>
                <a:gd name="T5" fmla="*/ 2007 h 13094"/>
                <a:gd name="T6" fmla="*/ 6824 w 13001"/>
                <a:gd name="T7" fmla="*/ 93 h 13094"/>
                <a:gd name="T8" fmla="*/ 11178 w 13001"/>
                <a:gd name="T9" fmla="*/ 2069 h 13094"/>
                <a:gd name="T10" fmla="*/ 13000 w 13001"/>
                <a:gd name="T11" fmla="*/ 6577 h 13094"/>
                <a:gd name="T12" fmla="*/ 10931 w 13001"/>
                <a:gd name="T13" fmla="*/ 11363 h 13094"/>
                <a:gd name="T14" fmla="*/ 6423 w 13001"/>
                <a:gd name="T15" fmla="*/ 13062 h 13094"/>
                <a:gd name="T16" fmla="*/ 1792 w 13001"/>
                <a:gd name="T17" fmla="*/ 11023 h 13094"/>
                <a:gd name="T18" fmla="*/ 31 w 13001"/>
                <a:gd name="T19" fmla="*/ 6577 h 13094"/>
                <a:gd name="T20" fmla="*/ 6053 w 13001"/>
                <a:gd name="T21" fmla="*/ 8740 h 13094"/>
                <a:gd name="T22" fmla="*/ 6053 w 13001"/>
                <a:gd name="T23" fmla="*/ 8740 h 13094"/>
                <a:gd name="T24" fmla="*/ 6053 w 13001"/>
                <a:gd name="T25" fmla="*/ 10562 h 13094"/>
                <a:gd name="T26" fmla="*/ 6978 w 13001"/>
                <a:gd name="T27" fmla="*/ 10562 h 13094"/>
                <a:gd name="T28" fmla="*/ 6978 w 13001"/>
                <a:gd name="T29" fmla="*/ 8740 h 13094"/>
                <a:gd name="T30" fmla="*/ 7318 w 13001"/>
                <a:gd name="T31" fmla="*/ 8740 h 13094"/>
                <a:gd name="T32" fmla="*/ 7318 w 13001"/>
                <a:gd name="T33" fmla="*/ 8400 h 13094"/>
                <a:gd name="T34" fmla="*/ 7380 w 13001"/>
                <a:gd name="T35" fmla="*/ 8307 h 13094"/>
                <a:gd name="T36" fmla="*/ 7812 w 13001"/>
                <a:gd name="T37" fmla="*/ 8060 h 13094"/>
                <a:gd name="T38" fmla="*/ 8491 w 13001"/>
                <a:gd name="T39" fmla="*/ 7227 h 13094"/>
                <a:gd name="T40" fmla="*/ 8677 w 13001"/>
                <a:gd name="T41" fmla="*/ 6269 h 13094"/>
                <a:gd name="T42" fmla="*/ 8677 w 13001"/>
                <a:gd name="T43" fmla="*/ 5652 h 13094"/>
                <a:gd name="T44" fmla="*/ 4323 w 13001"/>
                <a:gd name="T45" fmla="*/ 5652 h 13094"/>
                <a:gd name="T46" fmla="*/ 4386 w 13001"/>
                <a:gd name="T47" fmla="*/ 6763 h 13094"/>
                <a:gd name="T48" fmla="*/ 4973 w 13001"/>
                <a:gd name="T49" fmla="*/ 7844 h 13094"/>
                <a:gd name="T50" fmla="*/ 5621 w 13001"/>
                <a:gd name="T51" fmla="*/ 8276 h 13094"/>
                <a:gd name="T52" fmla="*/ 5714 w 13001"/>
                <a:gd name="T53" fmla="*/ 8430 h 13094"/>
                <a:gd name="T54" fmla="*/ 5714 w 13001"/>
                <a:gd name="T55" fmla="*/ 8740 h 13094"/>
                <a:gd name="T56" fmla="*/ 6053 w 13001"/>
                <a:gd name="T57" fmla="*/ 8740 h 13094"/>
                <a:gd name="T58" fmla="*/ 4200 w 13001"/>
                <a:gd name="T59" fmla="*/ 5405 h 13094"/>
                <a:gd name="T60" fmla="*/ 4200 w 13001"/>
                <a:gd name="T61" fmla="*/ 5405 h 13094"/>
                <a:gd name="T62" fmla="*/ 8831 w 13001"/>
                <a:gd name="T63" fmla="*/ 5405 h 13094"/>
                <a:gd name="T64" fmla="*/ 8831 w 13001"/>
                <a:gd name="T65" fmla="*/ 4818 h 13094"/>
                <a:gd name="T66" fmla="*/ 4200 w 13001"/>
                <a:gd name="T67" fmla="*/ 4818 h 13094"/>
                <a:gd name="T68" fmla="*/ 4200 w 13001"/>
                <a:gd name="T69" fmla="*/ 5405 h 13094"/>
                <a:gd name="T70" fmla="*/ 5744 w 13001"/>
                <a:gd name="T71" fmla="*/ 4633 h 13094"/>
                <a:gd name="T72" fmla="*/ 5744 w 13001"/>
                <a:gd name="T73" fmla="*/ 4633 h 13094"/>
                <a:gd name="T74" fmla="*/ 5744 w 13001"/>
                <a:gd name="T75" fmla="*/ 2995 h 13094"/>
                <a:gd name="T76" fmla="*/ 5311 w 13001"/>
                <a:gd name="T77" fmla="*/ 2563 h 13094"/>
                <a:gd name="T78" fmla="*/ 4849 w 13001"/>
                <a:gd name="T79" fmla="*/ 2995 h 13094"/>
                <a:gd name="T80" fmla="*/ 4849 w 13001"/>
                <a:gd name="T81" fmla="*/ 4540 h 13094"/>
                <a:gd name="T82" fmla="*/ 4849 w 13001"/>
                <a:gd name="T83" fmla="*/ 4633 h 13094"/>
                <a:gd name="T84" fmla="*/ 5744 w 13001"/>
                <a:gd name="T85" fmla="*/ 4633 h 13094"/>
                <a:gd name="T86" fmla="*/ 8183 w 13001"/>
                <a:gd name="T87" fmla="*/ 4633 h 13094"/>
                <a:gd name="T88" fmla="*/ 8183 w 13001"/>
                <a:gd name="T89" fmla="*/ 4633 h 13094"/>
                <a:gd name="T90" fmla="*/ 8183 w 13001"/>
                <a:gd name="T91" fmla="*/ 4540 h 13094"/>
                <a:gd name="T92" fmla="*/ 8183 w 13001"/>
                <a:gd name="T93" fmla="*/ 2995 h 13094"/>
                <a:gd name="T94" fmla="*/ 7750 w 13001"/>
                <a:gd name="T95" fmla="*/ 2563 h 13094"/>
                <a:gd name="T96" fmla="*/ 7287 w 13001"/>
                <a:gd name="T97" fmla="*/ 2995 h 13094"/>
                <a:gd name="T98" fmla="*/ 7287 w 13001"/>
                <a:gd name="T99" fmla="*/ 4540 h 13094"/>
                <a:gd name="T100" fmla="*/ 7287 w 13001"/>
                <a:gd name="T101" fmla="*/ 4633 h 13094"/>
                <a:gd name="T102" fmla="*/ 8183 w 13001"/>
                <a:gd name="T103" fmla="*/ 4633 h 1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01" h="13094">
                  <a:moveTo>
                    <a:pt x="31" y="6577"/>
                  </a:moveTo>
                  <a:lnTo>
                    <a:pt x="31" y="6577"/>
                  </a:lnTo>
                  <a:cubicBezTo>
                    <a:pt x="31" y="4787"/>
                    <a:pt x="650" y="3242"/>
                    <a:pt x="1915" y="2007"/>
                  </a:cubicBezTo>
                  <a:cubicBezTo>
                    <a:pt x="3274" y="648"/>
                    <a:pt x="4910" y="0"/>
                    <a:pt x="6824" y="93"/>
                  </a:cubicBezTo>
                  <a:cubicBezTo>
                    <a:pt x="8522" y="186"/>
                    <a:pt x="10004" y="834"/>
                    <a:pt x="11178" y="2069"/>
                  </a:cubicBezTo>
                  <a:cubicBezTo>
                    <a:pt x="12413" y="3335"/>
                    <a:pt x="13000" y="4848"/>
                    <a:pt x="13000" y="6577"/>
                  </a:cubicBezTo>
                  <a:cubicBezTo>
                    <a:pt x="13000" y="8462"/>
                    <a:pt x="12290" y="10068"/>
                    <a:pt x="10931" y="11363"/>
                  </a:cubicBezTo>
                  <a:cubicBezTo>
                    <a:pt x="9665" y="12506"/>
                    <a:pt x="8121" y="13093"/>
                    <a:pt x="6423" y="13062"/>
                  </a:cubicBezTo>
                  <a:cubicBezTo>
                    <a:pt x="4602" y="13031"/>
                    <a:pt x="3058" y="12351"/>
                    <a:pt x="1792" y="11023"/>
                  </a:cubicBezTo>
                  <a:cubicBezTo>
                    <a:pt x="741" y="9944"/>
                    <a:pt x="0" y="8369"/>
                    <a:pt x="31" y="6577"/>
                  </a:cubicBezTo>
                  <a:close/>
                  <a:moveTo>
                    <a:pt x="6053" y="8740"/>
                  </a:moveTo>
                  <a:lnTo>
                    <a:pt x="6053" y="8740"/>
                  </a:lnTo>
                  <a:cubicBezTo>
                    <a:pt x="6053" y="9357"/>
                    <a:pt x="6053" y="9944"/>
                    <a:pt x="6053" y="10562"/>
                  </a:cubicBezTo>
                  <a:cubicBezTo>
                    <a:pt x="6362" y="10562"/>
                    <a:pt x="6669" y="10562"/>
                    <a:pt x="6978" y="10562"/>
                  </a:cubicBezTo>
                  <a:cubicBezTo>
                    <a:pt x="6978" y="9944"/>
                    <a:pt x="6978" y="9357"/>
                    <a:pt x="6978" y="8740"/>
                  </a:cubicBezTo>
                  <a:cubicBezTo>
                    <a:pt x="7102" y="8740"/>
                    <a:pt x="7195" y="8740"/>
                    <a:pt x="7318" y="8740"/>
                  </a:cubicBezTo>
                  <a:cubicBezTo>
                    <a:pt x="7318" y="8616"/>
                    <a:pt x="7318" y="8523"/>
                    <a:pt x="7318" y="8400"/>
                  </a:cubicBezTo>
                  <a:cubicBezTo>
                    <a:pt x="7318" y="8338"/>
                    <a:pt x="7349" y="8338"/>
                    <a:pt x="7380" y="8307"/>
                  </a:cubicBezTo>
                  <a:cubicBezTo>
                    <a:pt x="7534" y="8215"/>
                    <a:pt x="7689" y="8153"/>
                    <a:pt x="7812" y="8060"/>
                  </a:cubicBezTo>
                  <a:cubicBezTo>
                    <a:pt x="8121" y="7844"/>
                    <a:pt x="8337" y="7566"/>
                    <a:pt x="8491" y="7227"/>
                  </a:cubicBezTo>
                  <a:cubicBezTo>
                    <a:pt x="8615" y="6917"/>
                    <a:pt x="8677" y="6609"/>
                    <a:pt x="8677" y="6269"/>
                  </a:cubicBezTo>
                  <a:cubicBezTo>
                    <a:pt x="8677" y="6053"/>
                    <a:pt x="8677" y="5868"/>
                    <a:pt x="8677" y="5652"/>
                  </a:cubicBezTo>
                  <a:cubicBezTo>
                    <a:pt x="7225" y="5652"/>
                    <a:pt x="5806" y="5652"/>
                    <a:pt x="4323" y="5652"/>
                  </a:cubicBezTo>
                  <a:cubicBezTo>
                    <a:pt x="4355" y="6022"/>
                    <a:pt x="4355" y="6393"/>
                    <a:pt x="4386" y="6763"/>
                  </a:cubicBezTo>
                  <a:cubicBezTo>
                    <a:pt x="4447" y="7195"/>
                    <a:pt x="4663" y="7535"/>
                    <a:pt x="4973" y="7844"/>
                  </a:cubicBezTo>
                  <a:cubicBezTo>
                    <a:pt x="5157" y="8029"/>
                    <a:pt x="5374" y="8183"/>
                    <a:pt x="5621" y="8276"/>
                  </a:cubicBezTo>
                  <a:cubicBezTo>
                    <a:pt x="5682" y="8307"/>
                    <a:pt x="5714" y="8369"/>
                    <a:pt x="5714" y="8430"/>
                  </a:cubicBezTo>
                  <a:cubicBezTo>
                    <a:pt x="5714" y="8523"/>
                    <a:pt x="5714" y="8616"/>
                    <a:pt x="5714" y="8740"/>
                  </a:cubicBezTo>
                  <a:cubicBezTo>
                    <a:pt x="5837" y="8740"/>
                    <a:pt x="5929" y="8740"/>
                    <a:pt x="6053" y="8740"/>
                  </a:cubicBezTo>
                  <a:close/>
                  <a:moveTo>
                    <a:pt x="4200" y="5405"/>
                  </a:moveTo>
                  <a:lnTo>
                    <a:pt x="4200" y="5405"/>
                  </a:lnTo>
                  <a:cubicBezTo>
                    <a:pt x="5744" y="5405"/>
                    <a:pt x="7287" y="5405"/>
                    <a:pt x="8831" y="5405"/>
                  </a:cubicBezTo>
                  <a:cubicBezTo>
                    <a:pt x="8831" y="5219"/>
                    <a:pt x="8831" y="5034"/>
                    <a:pt x="8831" y="4818"/>
                  </a:cubicBezTo>
                  <a:cubicBezTo>
                    <a:pt x="7287" y="4818"/>
                    <a:pt x="5744" y="4818"/>
                    <a:pt x="4200" y="4818"/>
                  </a:cubicBezTo>
                  <a:cubicBezTo>
                    <a:pt x="4200" y="5034"/>
                    <a:pt x="4200" y="5219"/>
                    <a:pt x="4200" y="5405"/>
                  </a:cubicBezTo>
                  <a:close/>
                  <a:moveTo>
                    <a:pt x="5744" y="4633"/>
                  </a:moveTo>
                  <a:lnTo>
                    <a:pt x="5744" y="4633"/>
                  </a:lnTo>
                  <a:cubicBezTo>
                    <a:pt x="5744" y="4076"/>
                    <a:pt x="5744" y="3552"/>
                    <a:pt x="5744" y="2995"/>
                  </a:cubicBezTo>
                  <a:cubicBezTo>
                    <a:pt x="5744" y="2780"/>
                    <a:pt x="5528" y="2594"/>
                    <a:pt x="5311" y="2563"/>
                  </a:cubicBezTo>
                  <a:cubicBezTo>
                    <a:pt x="5064" y="2563"/>
                    <a:pt x="4849" y="2780"/>
                    <a:pt x="4849" y="2995"/>
                  </a:cubicBezTo>
                  <a:cubicBezTo>
                    <a:pt x="4849" y="3521"/>
                    <a:pt x="4849" y="4015"/>
                    <a:pt x="4849" y="4540"/>
                  </a:cubicBezTo>
                  <a:cubicBezTo>
                    <a:pt x="4849" y="4570"/>
                    <a:pt x="4849" y="4601"/>
                    <a:pt x="4849" y="4633"/>
                  </a:cubicBezTo>
                  <a:cubicBezTo>
                    <a:pt x="5157" y="4633"/>
                    <a:pt x="5435" y="4633"/>
                    <a:pt x="5744" y="4633"/>
                  </a:cubicBezTo>
                  <a:close/>
                  <a:moveTo>
                    <a:pt x="8183" y="4633"/>
                  </a:moveTo>
                  <a:lnTo>
                    <a:pt x="8183" y="4633"/>
                  </a:lnTo>
                  <a:cubicBezTo>
                    <a:pt x="8183" y="4601"/>
                    <a:pt x="8183" y="4570"/>
                    <a:pt x="8183" y="4540"/>
                  </a:cubicBezTo>
                  <a:cubicBezTo>
                    <a:pt x="8183" y="4046"/>
                    <a:pt x="8183" y="3521"/>
                    <a:pt x="8183" y="2995"/>
                  </a:cubicBezTo>
                  <a:cubicBezTo>
                    <a:pt x="8183" y="2780"/>
                    <a:pt x="7967" y="2563"/>
                    <a:pt x="7750" y="2563"/>
                  </a:cubicBezTo>
                  <a:cubicBezTo>
                    <a:pt x="7503" y="2563"/>
                    <a:pt x="7287" y="2780"/>
                    <a:pt x="7287" y="2995"/>
                  </a:cubicBezTo>
                  <a:cubicBezTo>
                    <a:pt x="7287" y="3521"/>
                    <a:pt x="7287" y="4015"/>
                    <a:pt x="7287" y="4540"/>
                  </a:cubicBezTo>
                  <a:cubicBezTo>
                    <a:pt x="7287" y="4570"/>
                    <a:pt x="7287" y="4601"/>
                    <a:pt x="7287" y="4633"/>
                  </a:cubicBezTo>
                  <a:cubicBezTo>
                    <a:pt x="7596" y="4633"/>
                    <a:pt x="7874" y="4633"/>
                    <a:pt x="8183" y="4633"/>
                  </a:cubicBezTo>
                  <a:close/>
                </a:path>
              </a:pathLst>
            </a:custGeom>
            <a:solidFill>
              <a:srgbClr val="FF7700"/>
            </a:solidFill>
            <a:ln>
              <a:noFill/>
            </a:ln>
            <a:effectLst/>
          </p:spPr>
          <p:txBody>
            <a:bodyPr wrap="none" anchor="ctr"/>
            <a:lstStyle/>
            <a:p>
              <a:endParaRPr lang="en-US" dirty="0">
                <a:solidFill>
                  <a:srgbClr val="5F5F5F"/>
                </a:solidFill>
              </a:endParaRPr>
            </a:p>
          </p:txBody>
        </p:sp>
        <p:sp>
          <p:nvSpPr>
            <p:cNvPr id="180" name="Freeform 3"/>
            <p:cNvSpPr>
              <a:spLocks noChangeArrowheads="1"/>
            </p:cNvSpPr>
            <p:nvPr/>
          </p:nvSpPr>
          <p:spPr bwMode="gray">
            <a:xfrm>
              <a:off x="4313238" y="2057400"/>
              <a:ext cx="1568450" cy="1768475"/>
            </a:xfrm>
            <a:custGeom>
              <a:avLst/>
              <a:gdLst>
                <a:gd name="T0" fmla="*/ 1730 w 4355"/>
                <a:gd name="T1" fmla="*/ 3088 h 4911"/>
                <a:gd name="T2" fmla="*/ 1730 w 4355"/>
                <a:gd name="T3" fmla="*/ 3088 h 4911"/>
                <a:gd name="T4" fmla="*/ 1391 w 4355"/>
                <a:gd name="T5" fmla="*/ 3088 h 4911"/>
                <a:gd name="T6" fmla="*/ 1391 w 4355"/>
                <a:gd name="T7" fmla="*/ 2778 h 4911"/>
                <a:gd name="T8" fmla="*/ 1298 w 4355"/>
                <a:gd name="T9" fmla="*/ 2624 h 4911"/>
                <a:gd name="T10" fmla="*/ 650 w 4355"/>
                <a:gd name="T11" fmla="*/ 2192 h 4911"/>
                <a:gd name="T12" fmla="*/ 63 w 4355"/>
                <a:gd name="T13" fmla="*/ 1111 h 4911"/>
                <a:gd name="T14" fmla="*/ 0 w 4355"/>
                <a:gd name="T15" fmla="*/ 0 h 4911"/>
                <a:gd name="T16" fmla="*/ 4354 w 4355"/>
                <a:gd name="T17" fmla="*/ 0 h 4911"/>
                <a:gd name="T18" fmla="*/ 4354 w 4355"/>
                <a:gd name="T19" fmla="*/ 617 h 4911"/>
                <a:gd name="T20" fmla="*/ 4168 w 4355"/>
                <a:gd name="T21" fmla="*/ 1575 h 4911"/>
                <a:gd name="T22" fmla="*/ 3489 w 4355"/>
                <a:gd name="T23" fmla="*/ 2408 h 4911"/>
                <a:gd name="T24" fmla="*/ 3057 w 4355"/>
                <a:gd name="T25" fmla="*/ 2655 h 4911"/>
                <a:gd name="T26" fmla="*/ 2995 w 4355"/>
                <a:gd name="T27" fmla="*/ 2748 h 4911"/>
                <a:gd name="T28" fmla="*/ 2995 w 4355"/>
                <a:gd name="T29" fmla="*/ 3088 h 4911"/>
                <a:gd name="T30" fmla="*/ 2655 w 4355"/>
                <a:gd name="T31" fmla="*/ 3088 h 4911"/>
                <a:gd name="T32" fmla="*/ 2655 w 4355"/>
                <a:gd name="T33" fmla="*/ 4910 h 4911"/>
                <a:gd name="T34" fmla="*/ 1730 w 4355"/>
                <a:gd name="T35" fmla="*/ 4910 h 4911"/>
                <a:gd name="T36" fmla="*/ 1730 w 4355"/>
                <a:gd name="T37" fmla="*/ 3088 h 4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5" h="4911">
                  <a:moveTo>
                    <a:pt x="1730" y="3088"/>
                  </a:moveTo>
                  <a:lnTo>
                    <a:pt x="1730" y="3088"/>
                  </a:lnTo>
                  <a:cubicBezTo>
                    <a:pt x="1606" y="3088"/>
                    <a:pt x="1514" y="3088"/>
                    <a:pt x="1391" y="3088"/>
                  </a:cubicBezTo>
                  <a:cubicBezTo>
                    <a:pt x="1391" y="2964"/>
                    <a:pt x="1391" y="2871"/>
                    <a:pt x="1391" y="2778"/>
                  </a:cubicBezTo>
                  <a:cubicBezTo>
                    <a:pt x="1391" y="2717"/>
                    <a:pt x="1359" y="2655"/>
                    <a:pt x="1298" y="2624"/>
                  </a:cubicBezTo>
                  <a:cubicBezTo>
                    <a:pt x="1051" y="2531"/>
                    <a:pt x="834" y="2377"/>
                    <a:pt x="650" y="2192"/>
                  </a:cubicBezTo>
                  <a:cubicBezTo>
                    <a:pt x="340" y="1883"/>
                    <a:pt x="124" y="1543"/>
                    <a:pt x="63" y="1111"/>
                  </a:cubicBezTo>
                  <a:cubicBezTo>
                    <a:pt x="32" y="741"/>
                    <a:pt x="32" y="370"/>
                    <a:pt x="0" y="0"/>
                  </a:cubicBezTo>
                  <a:cubicBezTo>
                    <a:pt x="1483" y="0"/>
                    <a:pt x="2902" y="0"/>
                    <a:pt x="4354" y="0"/>
                  </a:cubicBezTo>
                  <a:cubicBezTo>
                    <a:pt x="4354" y="216"/>
                    <a:pt x="4354" y="401"/>
                    <a:pt x="4354" y="617"/>
                  </a:cubicBezTo>
                  <a:cubicBezTo>
                    <a:pt x="4354" y="957"/>
                    <a:pt x="4292" y="1265"/>
                    <a:pt x="4168" y="1575"/>
                  </a:cubicBezTo>
                  <a:cubicBezTo>
                    <a:pt x="4014" y="1914"/>
                    <a:pt x="3798" y="2192"/>
                    <a:pt x="3489" y="2408"/>
                  </a:cubicBezTo>
                  <a:cubicBezTo>
                    <a:pt x="3366" y="2501"/>
                    <a:pt x="3211" y="2563"/>
                    <a:pt x="3057" y="2655"/>
                  </a:cubicBezTo>
                  <a:cubicBezTo>
                    <a:pt x="3026" y="2686"/>
                    <a:pt x="2995" y="2686"/>
                    <a:pt x="2995" y="2748"/>
                  </a:cubicBezTo>
                  <a:cubicBezTo>
                    <a:pt x="2995" y="2871"/>
                    <a:pt x="2995" y="2964"/>
                    <a:pt x="2995" y="3088"/>
                  </a:cubicBezTo>
                  <a:cubicBezTo>
                    <a:pt x="2872" y="3088"/>
                    <a:pt x="2779" y="3088"/>
                    <a:pt x="2655" y="3088"/>
                  </a:cubicBezTo>
                  <a:cubicBezTo>
                    <a:pt x="2655" y="3705"/>
                    <a:pt x="2655" y="4292"/>
                    <a:pt x="2655" y="4910"/>
                  </a:cubicBezTo>
                  <a:cubicBezTo>
                    <a:pt x="2346" y="4910"/>
                    <a:pt x="2039" y="4910"/>
                    <a:pt x="1730" y="4910"/>
                  </a:cubicBezTo>
                  <a:cubicBezTo>
                    <a:pt x="1730" y="4292"/>
                    <a:pt x="1730" y="3705"/>
                    <a:pt x="1730" y="3088"/>
                  </a:cubicBezTo>
                </a:path>
              </a:pathLst>
            </a:custGeom>
            <a:solidFill>
              <a:srgbClr val="FFFFFF"/>
            </a:solidFill>
            <a:ln w="9525" cap="flat">
              <a:noFill/>
              <a:bevel/>
              <a:headEnd/>
              <a:tailEn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1" name="Freeform 4"/>
            <p:cNvSpPr>
              <a:spLocks noChangeArrowheads="1"/>
            </p:cNvSpPr>
            <p:nvPr/>
          </p:nvSpPr>
          <p:spPr bwMode="gray">
            <a:xfrm>
              <a:off x="4268788" y="1757363"/>
              <a:ext cx="1666875" cy="211137"/>
            </a:xfrm>
            <a:custGeom>
              <a:avLst/>
              <a:gdLst>
                <a:gd name="T0" fmla="*/ 0 w 4632"/>
                <a:gd name="T1" fmla="*/ 587 h 588"/>
                <a:gd name="T2" fmla="*/ 0 w 4632"/>
                <a:gd name="T3" fmla="*/ 587 h 588"/>
                <a:gd name="T4" fmla="*/ 0 w 4632"/>
                <a:gd name="T5" fmla="*/ 0 h 588"/>
                <a:gd name="T6" fmla="*/ 4631 w 4632"/>
                <a:gd name="T7" fmla="*/ 0 h 588"/>
                <a:gd name="T8" fmla="*/ 4631 w 4632"/>
                <a:gd name="T9" fmla="*/ 587 h 588"/>
                <a:gd name="T10" fmla="*/ 0 w 4632"/>
                <a:gd name="T11" fmla="*/ 587 h 588"/>
              </a:gdLst>
              <a:ahLst/>
              <a:cxnLst>
                <a:cxn ang="0">
                  <a:pos x="T0" y="T1"/>
                </a:cxn>
                <a:cxn ang="0">
                  <a:pos x="T2" y="T3"/>
                </a:cxn>
                <a:cxn ang="0">
                  <a:pos x="T4" y="T5"/>
                </a:cxn>
                <a:cxn ang="0">
                  <a:pos x="T6" y="T7"/>
                </a:cxn>
                <a:cxn ang="0">
                  <a:pos x="T8" y="T9"/>
                </a:cxn>
                <a:cxn ang="0">
                  <a:pos x="T10" y="T11"/>
                </a:cxn>
              </a:cxnLst>
              <a:rect l="0" t="0" r="r" b="b"/>
              <a:pathLst>
                <a:path w="4632" h="588">
                  <a:moveTo>
                    <a:pt x="0" y="587"/>
                  </a:moveTo>
                  <a:lnTo>
                    <a:pt x="0" y="587"/>
                  </a:lnTo>
                  <a:cubicBezTo>
                    <a:pt x="0" y="401"/>
                    <a:pt x="0" y="216"/>
                    <a:pt x="0" y="0"/>
                  </a:cubicBezTo>
                  <a:cubicBezTo>
                    <a:pt x="1544" y="0"/>
                    <a:pt x="3087" y="0"/>
                    <a:pt x="4631" y="0"/>
                  </a:cubicBezTo>
                  <a:cubicBezTo>
                    <a:pt x="4631" y="216"/>
                    <a:pt x="4631" y="401"/>
                    <a:pt x="4631" y="587"/>
                  </a:cubicBezTo>
                  <a:cubicBezTo>
                    <a:pt x="3087" y="587"/>
                    <a:pt x="1544" y="587"/>
                    <a:pt x="0" y="587"/>
                  </a:cubicBezTo>
                </a:path>
              </a:pathLst>
            </a:custGeom>
            <a:solidFill>
              <a:srgbClr val="FFFFFF"/>
            </a:solidFill>
            <a:ln w="9525" cap="flat">
              <a:noFill/>
              <a:bevel/>
              <a:headEnd/>
              <a:tailEn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2" name="Freeform 5"/>
            <p:cNvSpPr>
              <a:spLocks noChangeArrowheads="1"/>
            </p:cNvSpPr>
            <p:nvPr/>
          </p:nvSpPr>
          <p:spPr bwMode="gray">
            <a:xfrm>
              <a:off x="4502150" y="946150"/>
              <a:ext cx="322263" cy="746125"/>
            </a:xfrm>
            <a:custGeom>
              <a:avLst/>
              <a:gdLst>
                <a:gd name="T0" fmla="*/ 895 w 896"/>
                <a:gd name="T1" fmla="*/ 2070 h 2071"/>
                <a:gd name="T2" fmla="*/ 895 w 896"/>
                <a:gd name="T3" fmla="*/ 2070 h 2071"/>
                <a:gd name="T4" fmla="*/ 0 w 896"/>
                <a:gd name="T5" fmla="*/ 2070 h 2071"/>
                <a:gd name="T6" fmla="*/ 0 w 896"/>
                <a:gd name="T7" fmla="*/ 1977 h 2071"/>
                <a:gd name="T8" fmla="*/ 0 w 896"/>
                <a:gd name="T9" fmla="*/ 432 h 2071"/>
                <a:gd name="T10" fmla="*/ 462 w 896"/>
                <a:gd name="T11" fmla="*/ 0 h 2071"/>
                <a:gd name="T12" fmla="*/ 895 w 896"/>
                <a:gd name="T13" fmla="*/ 432 h 2071"/>
                <a:gd name="T14" fmla="*/ 895 w 896"/>
                <a:gd name="T15" fmla="*/ 2070 h 20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2071">
                  <a:moveTo>
                    <a:pt x="895" y="2070"/>
                  </a:moveTo>
                  <a:lnTo>
                    <a:pt x="895" y="2070"/>
                  </a:lnTo>
                  <a:cubicBezTo>
                    <a:pt x="586" y="2070"/>
                    <a:pt x="308" y="2070"/>
                    <a:pt x="0" y="2070"/>
                  </a:cubicBezTo>
                  <a:cubicBezTo>
                    <a:pt x="0" y="2038"/>
                    <a:pt x="0" y="2007"/>
                    <a:pt x="0" y="1977"/>
                  </a:cubicBezTo>
                  <a:cubicBezTo>
                    <a:pt x="0" y="1452"/>
                    <a:pt x="0" y="958"/>
                    <a:pt x="0" y="432"/>
                  </a:cubicBezTo>
                  <a:cubicBezTo>
                    <a:pt x="0" y="217"/>
                    <a:pt x="215" y="0"/>
                    <a:pt x="462" y="0"/>
                  </a:cubicBezTo>
                  <a:cubicBezTo>
                    <a:pt x="679" y="31"/>
                    <a:pt x="895" y="217"/>
                    <a:pt x="895" y="432"/>
                  </a:cubicBezTo>
                  <a:cubicBezTo>
                    <a:pt x="895" y="989"/>
                    <a:pt x="895" y="1513"/>
                    <a:pt x="895" y="2070"/>
                  </a:cubicBezTo>
                </a:path>
              </a:pathLst>
            </a:custGeom>
            <a:solidFill>
              <a:srgbClr val="FFFFFF"/>
            </a:solidFill>
            <a:ln w="9525" cap="flat">
              <a:noFill/>
              <a:bevel/>
              <a:headEnd/>
              <a:tailEn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3" name="Freeform 6"/>
            <p:cNvSpPr>
              <a:spLocks noChangeArrowheads="1"/>
            </p:cNvSpPr>
            <p:nvPr/>
          </p:nvSpPr>
          <p:spPr bwMode="gray">
            <a:xfrm>
              <a:off x="5380038" y="946150"/>
              <a:ext cx="322262" cy="746125"/>
            </a:xfrm>
            <a:custGeom>
              <a:avLst/>
              <a:gdLst>
                <a:gd name="T0" fmla="*/ 896 w 897"/>
                <a:gd name="T1" fmla="*/ 2070 h 2071"/>
                <a:gd name="T2" fmla="*/ 896 w 897"/>
                <a:gd name="T3" fmla="*/ 2070 h 2071"/>
                <a:gd name="T4" fmla="*/ 0 w 897"/>
                <a:gd name="T5" fmla="*/ 2070 h 2071"/>
                <a:gd name="T6" fmla="*/ 0 w 897"/>
                <a:gd name="T7" fmla="*/ 1977 h 2071"/>
                <a:gd name="T8" fmla="*/ 0 w 897"/>
                <a:gd name="T9" fmla="*/ 432 h 2071"/>
                <a:gd name="T10" fmla="*/ 463 w 897"/>
                <a:gd name="T11" fmla="*/ 0 h 2071"/>
                <a:gd name="T12" fmla="*/ 896 w 897"/>
                <a:gd name="T13" fmla="*/ 432 h 2071"/>
                <a:gd name="T14" fmla="*/ 896 w 897"/>
                <a:gd name="T15" fmla="*/ 1977 h 2071"/>
                <a:gd name="T16" fmla="*/ 896 w 897"/>
                <a:gd name="T17" fmla="*/ 2070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7" h="2071">
                  <a:moveTo>
                    <a:pt x="896" y="2070"/>
                  </a:moveTo>
                  <a:lnTo>
                    <a:pt x="896" y="2070"/>
                  </a:lnTo>
                  <a:cubicBezTo>
                    <a:pt x="587" y="2070"/>
                    <a:pt x="309" y="2070"/>
                    <a:pt x="0" y="2070"/>
                  </a:cubicBezTo>
                  <a:cubicBezTo>
                    <a:pt x="0" y="2038"/>
                    <a:pt x="0" y="2007"/>
                    <a:pt x="0" y="1977"/>
                  </a:cubicBezTo>
                  <a:cubicBezTo>
                    <a:pt x="0" y="1452"/>
                    <a:pt x="0" y="958"/>
                    <a:pt x="0" y="432"/>
                  </a:cubicBezTo>
                  <a:cubicBezTo>
                    <a:pt x="0" y="217"/>
                    <a:pt x="216" y="0"/>
                    <a:pt x="463" y="0"/>
                  </a:cubicBezTo>
                  <a:cubicBezTo>
                    <a:pt x="680" y="0"/>
                    <a:pt x="896" y="217"/>
                    <a:pt x="896" y="432"/>
                  </a:cubicBezTo>
                  <a:cubicBezTo>
                    <a:pt x="896" y="958"/>
                    <a:pt x="896" y="1483"/>
                    <a:pt x="896" y="1977"/>
                  </a:cubicBezTo>
                  <a:cubicBezTo>
                    <a:pt x="896" y="2007"/>
                    <a:pt x="896" y="2038"/>
                    <a:pt x="896" y="2070"/>
                  </a:cubicBezTo>
                </a:path>
              </a:pathLst>
            </a:custGeom>
            <a:solidFill>
              <a:srgbClr val="FFFFFF"/>
            </a:solidFill>
            <a:ln w="9525" cap="flat">
              <a:noFill/>
              <a:bevel/>
              <a:headEnd/>
              <a:tailEnd/>
            </a:ln>
            <a:effectLst/>
            <a:extLs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cxnSp>
        <p:nvCxnSpPr>
          <p:cNvPr id="184" name="Straight Arrow Connector 183"/>
          <p:cNvCxnSpPr/>
          <p:nvPr/>
        </p:nvCxnSpPr>
        <p:spPr bwMode="gray">
          <a:xfrm>
            <a:off x="8430793" y="3082585"/>
            <a:ext cx="1067500" cy="0"/>
          </a:xfrm>
          <a:prstGeom prst="straightConnector1">
            <a:avLst/>
          </a:prstGeom>
          <a:ln w="19050">
            <a:solidFill>
              <a:schemeClr val="accent3"/>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Group 184"/>
          <p:cNvGrpSpPr/>
          <p:nvPr/>
        </p:nvGrpSpPr>
        <p:grpSpPr bwMode="gray">
          <a:xfrm>
            <a:off x="9745847" y="2286894"/>
            <a:ext cx="1660806" cy="1254435"/>
            <a:chOff x="10242611" y="3079198"/>
            <a:chExt cx="1399397" cy="1056987"/>
          </a:xfrm>
        </p:grpSpPr>
        <p:grpSp>
          <p:nvGrpSpPr>
            <p:cNvPr id="13" name="Group 185"/>
            <p:cNvGrpSpPr/>
            <p:nvPr/>
          </p:nvGrpSpPr>
          <p:grpSpPr bwMode="gray">
            <a:xfrm>
              <a:off x="11107989" y="3079198"/>
              <a:ext cx="534019" cy="1024428"/>
              <a:chOff x="7341490" y="3091720"/>
              <a:chExt cx="231803" cy="444676"/>
            </a:xfrm>
            <a:solidFill>
              <a:srgbClr val="46575E"/>
            </a:solidFill>
          </p:grpSpPr>
          <p:sp>
            <p:nvSpPr>
              <p:cNvPr id="191"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92"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93"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94"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95" name="Freeform 759"/>
              <p:cNvSpPr>
                <a:spLocks noEditPoints="1"/>
              </p:cNvSpPr>
              <p:nvPr/>
            </p:nvSpPr>
            <p:spPr bwMode="gray">
              <a:xfrm>
                <a:off x="7341490" y="3276212"/>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nvGrpSpPr>
            <p:cNvPr id="14" name="Group 186"/>
            <p:cNvGrpSpPr/>
            <p:nvPr/>
          </p:nvGrpSpPr>
          <p:grpSpPr bwMode="gray">
            <a:xfrm>
              <a:off x="10242611" y="3227057"/>
              <a:ext cx="940768" cy="909128"/>
              <a:chOff x="399790" y="3938538"/>
              <a:chExt cx="679057" cy="656219"/>
            </a:xfrm>
            <a:solidFill>
              <a:schemeClr val="accent4"/>
            </a:solidFill>
          </p:grpSpPr>
          <p:sp>
            <p:nvSpPr>
              <p:cNvPr id="188"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89"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sp>
            <p:nvSpPr>
              <p:cNvPr id="190"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369" tIns="45684" rIns="91369" bIns="45684" numCol="1" anchor="t" anchorCtr="0" compatLnSpc="1">
                <a:prstTxWarp prst="textNoShape">
                  <a:avLst/>
                </a:prstTxWarp>
              </a:bodyPr>
              <a:lstStyle/>
              <a:p>
                <a:endParaRPr lang="en-US" dirty="0">
                  <a:solidFill>
                    <a:srgbClr val="5F5F5F"/>
                  </a:solidFill>
                </a:endParaRPr>
              </a:p>
            </p:txBody>
          </p:sp>
        </p:grpSp>
      </p:grpSp>
      <p:sp>
        <p:nvSpPr>
          <p:cNvPr id="196" name="TextBox 195"/>
          <p:cNvSpPr txBox="1"/>
          <p:nvPr/>
        </p:nvSpPr>
        <p:spPr bwMode="gray">
          <a:xfrm>
            <a:off x="155456" y="5180230"/>
            <a:ext cx="12028606" cy="685264"/>
          </a:xfrm>
          <a:prstGeom prst="rect">
            <a:avLst/>
          </a:prstGeom>
          <a:solidFill>
            <a:schemeClr val="bg2"/>
          </a:solidFill>
          <a:ln>
            <a:noFill/>
          </a:ln>
        </p:spPr>
        <p:txBody>
          <a:bodyPr wrap="square" rtlCol="0" anchor="ctr">
            <a:noAutofit/>
          </a:bodyPr>
          <a:lstStyle/>
          <a:p>
            <a:pPr algn="ctr"/>
            <a:r>
              <a:rPr lang="en-US" dirty="0">
                <a:solidFill>
                  <a:srgbClr val="FFFF00"/>
                </a:solidFill>
                <a:ea typeface="Century Gothic" charset="0"/>
                <a:cs typeface="Calibri"/>
              </a:rPr>
              <a:t>A set of Cloud-based mobile services designed to </a:t>
            </a:r>
          </a:p>
          <a:p>
            <a:pPr algn="ctr"/>
            <a:r>
              <a:rPr lang="en-US" dirty="0">
                <a:solidFill>
                  <a:srgbClr val="FFFF00"/>
                </a:solidFill>
                <a:ea typeface="Century Gothic" charset="0"/>
                <a:cs typeface="Calibri"/>
              </a:rPr>
              <a:t>make app development &amp; integration quick, secure &amp; easy to </a:t>
            </a:r>
            <a:r>
              <a:rPr lang="en-US" dirty="0">
                <a:solidFill>
                  <a:srgbClr val="FFFF00"/>
                </a:solidFill>
                <a:ea typeface="Century Gothic" charset="0"/>
              </a:rPr>
              <a:t>deploy.</a:t>
            </a:r>
            <a:endParaRPr lang="en-US" sz="1049" dirty="0">
              <a:solidFill>
                <a:srgbClr val="FFFF00"/>
              </a:solidFill>
              <a:ea typeface="Segoe UI" pitchFamily="34" charset="0"/>
            </a:endParaRPr>
          </a:p>
        </p:txBody>
      </p:sp>
      <p:sp>
        <p:nvSpPr>
          <p:cNvPr id="81" name="TextBox 80"/>
          <p:cNvSpPr txBox="1"/>
          <p:nvPr/>
        </p:nvSpPr>
        <p:spPr>
          <a:xfrm>
            <a:off x="4523633" y="2991630"/>
            <a:ext cx="913685" cy="913685"/>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Tree>
    <p:extLst>
      <p:ext uri="{BB962C8B-B14F-4D97-AF65-F5344CB8AC3E}">
        <p14:creationId xmlns:p14="http://schemas.microsoft.com/office/powerpoint/2010/main" val="29373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pPr/>
              <a:t>13</a:t>
            </a:fld>
            <a:endParaRPr lang="en-US" dirty="0"/>
          </a:p>
        </p:txBody>
      </p:sp>
      <p:sp>
        <p:nvSpPr>
          <p:cNvPr id="9"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 (MCS)</a:t>
            </a:r>
            <a:endParaRPr lang="en-US" dirty="0"/>
          </a:p>
        </p:txBody>
      </p:sp>
      <p:sp>
        <p:nvSpPr>
          <p:cNvPr id="16" name="Rectangle 15"/>
          <p:cNvSpPr/>
          <p:nvPr/>
        </p:nvSpPr>
        <p:spPr bwMode="gray">
          <a:xfrm>
            <a:off x="6275243" y="2489678"/>
            <a:ext cx="6062687" cy="3040687"/>
          </a:xfrm>
          <a:prstGeom prst="rect">
            <a:avLst/>
          </a:prstGeom>
        </p:spPr>
        <p:txBody>
          <a:bodyPr wrap="square" lIns="121778" tIns="60888" rIns="121778" bIns="60888">
            <a:spAutoFit/>
          </a:bodyPr>
          <a:lstStyle/>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Catalog of extensible </a:t>
            </a:r>
            <a:r>
              <a:rPr lang="en-US" dirty="0" smtClean="0">
                <a:sym typeface="Arial" pitchFamily="34" charset="0"/>
              </a:rPr>
              <a:t>API</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smtClean="0">
                <a:sym typeface="Arial" pitchFamily="34" charset="0"/>
              </a:rPr>
              <a:t>Built </a:t>
            </a:r>
            <a:r>
              <a:rPr lang="en-US" dirty="0">
                <a:sym typeface="Arial" pitchFamily="34" charset="0"/>
              </a:rPr>
              <a:t>in Mobile Services (Offline, Sync, Push, User Mgmt..)</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persona / role</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br>
              <a:rPr lang="en-US" dirty="0">
                <a:sym typeface="Arial" pitchFamily="34" charset="0"/>
              </a:rPr>
            </a:br>
            <a:r>
              <a:rPr lang="en-US" dirty="0">
                <a:sym typeface="Arial" pitchFamily="34" charset="0"/>
              </a:rPr>
              <a:t>and 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1597" y="2058472"/>
            <a:ext cx="4871792" cy="3825296"/>
          </a:xfrm>
          <a:prstGeom prst="rect">
            <a:avLst/>
          </a:prstGeom>
        </p:spPr>
      </p:pic>
      <p:sp>
        <p:nvSpPr>
          <p:cNvPr id="18" name="Oval 17"/>
          <p:cNvSpPr/>
          <p:nvPr/>
        </p:nvSpPr>
        <p:spPr bwMode="gray">
          <a:xfrm>
            <a:off x="6373594" y="2608376"/>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49733" y="2760656"/>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607" y="2121923"/>
            <a:ext cx="3044405" cy="369075"/>
          </a:xfrm>
          <a:prstGeom prst="rect">
            <a:avLst/>
          </a:prstGeom>
        </p:spPr>
        <p:txBody>
          <a:bodyPr wrap="square" lIns="35972">
            <a:spAutoFit/>
          </a:bodyPr>
          <a:lstStyle/>
          <a:p>
            <a:pPr lvl="2">
              <a:lnSpc>
                <a:spcPct val="90000"/>
              </a:lnSpc>
              <a:spcBef>
                <a:spcPts val="1199"/>
              </a:spcBef>
              <a:buClr>
                <a:schemeClr val="tx1">
                  <a:lumMod val="60000"/>
                  <a:lumOff val="40000"/>
                </a:schemeClr>
              </a:buClr>
              <a:defRPr/>
            </a:pPr>
            <a:r>
              <a:rPr lang="en-US" sz="1998" b="1" dirty="0"/>
              <a:t>Built for Mobile</a:t>
            </a:r>
            <a:endParaRPr lang="en-US" sz="1998" b="1" dirty="0">
              <a:sym typeface="Arial" pitchFamily="34" charset="0"/>
            </a:endParaRPr>
          </a:p>
        </p:txBody>
      </p:sp>
      <p:sp>
        <p:nvSpPr>
          <p:cNvPr id="21" name="Oval 20"/>
          <p:cNvSpPr/>
          <p:nvPr/>
        </p:nvSpPr>
        <p:spPr bwMode="gray">
          <a:xfrm>
            <a:off x="6373594" y="3005999"/>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594" y="340362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594" y="380124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594" y="419886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594" y="459649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594" y="499411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49733" y="3158279"/>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49733" y="3555902"/>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49733" y="3953525"/>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49733" y="4351148"/>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49733" y="4748771"/>
            <a:ext cx="0" cy="24534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49734" y="2306460"/>
            <a:ext cx="130872" cy="301915"/>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bwMode="gray">
          <a:xfrm>
            <a:off x="5403252" y="2077683"/>
            <a:ext cx="3338216" cy="608665"/>
          </a:xfrm>
          <a:prstGeom prst="rect">
            <a:avLst/>
          </a:prstGeom>
          <a:noFill/>
          <a:effectLst/>
        </p:spPr>
        <p:txBody>
          <a:bodyPr wrap="square" rtlCol="0">
            <a:spAutoFit/>
          </a:bodyPr>
          <a:lstStyle/>
          <a:p>
            <a:pPr>
              <a:lnSpc>
                <a:spcPct val="120000"/>
              </a:lnSpc>
            </a:pPr>
            <a:r>
              <a:rPr lang="en-US" sz="1399" dirty="0"/>
              <a:t>Browse and access mobile API catalog</a:t>
            </a:r>
          </a:p>
          <a:p>
            <a:pPr>
              <a:lnSpc>
                <a:spcPct val="120000"/>
              </a:lnSpc>
            </a:pPr>
            <a:r>
              <a:rPr lang="en-US" sz="1399" dirty="0"/>
              <a:t>and SDK</a:t>
            </a:r>
          </a:p>
        </p:txBody>
      </p:sp>
      <p:sp>
        <p:nvSpPr>
          <p:cNvPr id="3" name="TextBox 2"/>
          <p:cNvSpPr txBox="1"/>
          <p:nvPr/>
        </p:nvSpPr>
        <p:spPr bwMode="gray">
          <a:xfrm>
            <a:off x="536160" y="1941069"/>
            <a:ext cx="2824090" cy="768840"/>
          </a:xfrm>
          <a:prstGeom prst="rect">
            <a:avLst/>
          </a:prstGeom>
          <a:noFill/>
        </p:spPr>
        <p:txBody>
          <a:bodyPr wrap="square" rtlCol="0">
            <a:spAutoFit/>
          </a:bodyPr>
          <a:lstStyle/>
          <a:p>
            <a:pPr algn="r"/>
            <a:r>
              <a:rPr lang="en-US" sz="1599" b="1" dirty="0">
                <a:solidFill>
                  <a:srgbClr val="FF0000"/>
                </a:solidFill>
              </a:rPr>
              <a:t>Front End </a:t>
            </a:r>
            <a:r>
              <a:rPr lang="en-US" sz="1599" b="1" dirty="0">
                <a:solidFill>
                  <a:schemeClr val="accent4"/>
                </a:solidFill>
              </a:rPr>
              <a:t>Developer (Mobile)</a:t>
            </a:r>
          </a:p>
          <a:p>
            <a:pPr algn="r"/>
            <a:r>
              <a:rPr lang="en-US" sz="1399" dirty="0"/>
              <a:t>I build the best mobile user experience</a:t>
            </a:r>
          </a:p>
        </p:txBody>
      </p:sp>
      <p:sp>
        <p:nvSpPr>
          <p:cNvPr id="20" name="TextBox 19"/>
          <p:cNvSpPr txBox="1"/>
          <p:nvPr/>
        </p:nvSpPr>
        <p:spPr bwMode="gray">
          <a:xfrm>
            <a:off x="536160" y="3609422"/>
            <a:ext cx="2824091" cy="768840"/>
          </a:xfrm>
          <a:prstGeom prst="rect">
            <a:avLst/>
          </a:prstGeom>
          <a:noFill/>
        </p:spPr>
        <p:txBody>
          <a:bodyPr wrap="square" rtlCol="0">
            <a:spAutoFit/>
          </a:bodyPr>
          <a:lstStyle/>
          <a:p>
            <a:pPr algn="r"/>
            <a:r>
              <a:rPr lang="en-US" sz="1599" b="1" dirty="0">
                <a:solidFill>
                  <a:srgbClr val="FF0000"/>
                </a:solidFill>
              </a:rPr>
              <a:t>Back End </a:t>
            </a:r>
            <a:r>
              <a:rPr lang="en-US" sz="1599" b="1" dirty="0">
                <a:solidFill>
                  <a:srgbClr val="46575E"/>
                </a:solidFill>
              </a:rPr>
              <a:t>Developer (Service)</a:t>
            </a:r>
          </a:p>
          <a:p>
            <a:pPr algn="r"/>
            <a:r>
              <a:rPr lang="en-US" sz="1399" dirty="0"/>
              <a:t>I provide access in a secure, scalable, controlled manner</a:t>
            </a:r>
          </a:p>
        </p:txBody>
      </p:sp>
      <p:sp>
        <p:nvSpPr>
          <p:cNvPr id="21" name="TextBox 20"/>
          <p:cNvSpPr txBox="1"/>
          <p:nvPr/>
        </p:nvSpPr>
        <p:spPr bwMode="gray">
          <a:xfrm>
            <a:off x="536159" y="5138969"/>
            <a:ext cx="3041966" cy="769057"/>
          </a:xfrm>
          <a:prstGeom prst="rect">
            <a:avLst/>
          </a:prstGeom>
          <a:noFill/>
        </p:spPr>
        <p:txBody>
          <a:bodyPr wrap="square" rtlCol="0">
            <a:spAutoFit/>
          </a:bodyPr>
          <a:lstStyle/>
          <a:p>
            <a:pPr algn="r"/>
            <a:r>
              <a:rPr lang="en-US" sz="1599" b="1" dirty="0">
                <a:solidFill>
                  <a:srgbClr val="46575E"/>
                </a:solidFill>
              </a:rPr>
              <a:t>Line of Business </a:t>
            </a:r>
            <a:r>
              <a:rPr lang="en-US" sz="1599" b="1" dirty="0">
                <a:solidFill>
                  <a:srgbClr val="FF0000"/>
                </a:solidFill>
              </a:rPr>
              <a:t>Manager/Analyst</a:t>
            </a:r>
          </a:p>
          <a:p>
            <a:pPr algn="r"/>
            <a:r>
              <a:rPr lang="en-US" sz="1399" dirty="0"/>
              <a:t>I monitor and analyze the success of the mobile apps</a:t>
            </a:r>
          </a:p>
        </p:txBody>
      </p:sp>
      <p:sp>
        <p:nvSpPr>
          <p:cNvPr id="22" name="Title 1"/>
          <p:cNvSpPr>
            <a:spLocks noGrp="1"/>
          </p:cNvSpPr>
          <p:nvPr>
            <p:ph type="title"/>
          </p:nvPr>
        </p:nvSpPr>
        <p:spPr bwMode="gray"/>
        <p:txBody>
          <a:bodyPr/>
          <a:lstStyle/>
          <a:p>
            <a:pPr algn="l"/>
            <a:r>
              <a:rPr lang="en-US" dirty="0" smtClean="0"/>
              <a:t>Oracle Mobile Product Strategy</a:t>
            </a:r>
            <a:endParaRPr lang="en-US" dirty="0"/>
          </a:p>
        </p:txBody>
      </p:sp>
      <p:cxnSp>
        <p:nvCxnSpPr>
          <p:cNvPr id="32" name="Straight Connector 31"/>
          <p:cNvCxnSpPr/>
          <p:nvPr/>
        </p:nvCxnSpPr>
        <p:spPr bwMode="gray">
          <a:xfrm flipH="1" flipV="1">
            <a:off x="5356391" y="3970021"/>
            <a:ext cx="3666827" cy="2884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3010" y="2423387"/>
            <a:ext cx="4051713" cy="451880"/>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3009" y="5224981"/>
            <a:ext cx="4100899" cy="523111"/>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5129" y="5412196"/>
            <a:ext cx="3558042" cy="608665"/>
          </a:xfrm>
          <a:prstGeom prst="rect">
            <a:avLst/>
          </a:prstGeom>
          <a:noFill/>
        </p:spPr>
        <p:txBody>
          <a:bodyPr wrap="square" rtlCol="0">
            <a:spAutoFit/>
          </a:bodyPr>
          <a:lstStyle/>
          <a:p>
            <a:pPr>
              <a:lnSpc>
                <a:spcPct val="120000"/>
              </a:lnSpc>
            </a:pPr>
            <a:r>
              <a:rPr lang="en-US" sz="1399" dirty="0"/>
              <a:t>Powerful mobile analytics and dashboards </a:t>
            </a:r>
            <a:br>
              <a:rPr lang="en-US" sz="1399" dirty="0"/>
            </a:br>
            <a:r>
              <a:rPr lang="en-US" sz="1399" dirty="0"/>
              <a:t>for deep insight to the business</a:t>
            </a:r>
          </a:p>
        </p:txBody>
      </p:sp>
      <p:sp>
        <p:nvSpPr>
          <p:cNvPr id="41" name="TextBox 40"/>
          <p:cNvSpPr txBox="1"/>
          <p:nvPr/>
        </p:nvSpPr>
        <p:spPr bwMode="gray">
          <a:xfrm>
            <a:off x="5422624" y="3645297"/>
            <a:ext cx="2639373" cy="608665"/>
          </a:xfrm>
          <a:prstGeom prst="rect">
            <a:avLst/>
          </a:prstGeom>
          <a:noFill/>
        </p:spPr>
        <p:txBody>
          <a:bodyPr wrap="square" rtlCol="0">
            <a:spAutoFit/>
          </a:bodyPr>
          <a:lstStyle/>
          <a:p>
            <a:pPr>
              <a:lnSpc>
                <a:spcPct val="120000"/>
              </a:lnSpc>
            </a:pPr>
            <a:r>
              <a:rPr lang="en-US" sz="1399" dirty="0"/>
              <a:t>Publish mobile ready services to </a:t>
            </a:r>
          </a:p>
          <a:p>
            <a:pPr>
              <a:lnSpc>
                <a:spcPct val="120000"/>
              </a:lnSpc>
            </a:pPr>
            <a:r>
              <a:rPr lang="en-US" sz="1399" dirty="0"/>
              <a:t>API catalog</a:t>
            </a:r>
          </a:p>
        </p:txBody>
      </p:sp>
      <p:sp>
        <p:nvSpPr>
          <p:cNvPr id="42" name="Rectangle 41"/>
          <p:cNvSpPr/>
          <p:nvPr/>
        </p:nvSpPr>
        <p:spPr bwMode="gray">
          <a:xfrm>
            <a:off x="9127788" y="4933436"/>
            <a:ext cx="2911213" cy="307536"/>
          </a:xfrm>
          <a:prstGeom prst="rect">
            <a:avLst/>
          </a:prstGeom>
          <a:solidFill>
            <a:schemeClr val="bg1"/>
          </a:solidFill>
        </p:spPr>
        <p:txBody>
          <a:bodyPr wrap="none">
            <a:spAutoFit/>
          </a:bodyPr>
          <a:lstStyle/>
          <a:p>
            <a:r>
              <a:rPr lang="en-US" sz="1399" b="1" dirty="0"/>
              <a:t>Mobile Cloud Service (+ Oracle PaaS)</a:t>
            </a:r>
          </a:p>
        </p:txBody>
      </p:sp>
      <p:grpSp>
        <p:nvGrpSpPr>
          <p:cNvPr id="24" name="Group 23"/>
          <p:cNvGrpSpPr/>
          <p:nvPr/>
        </p:nvGrpSpPr>
        <p:grpSpPr bwMode="gray">
          <a:xfrm>
            <a:off x="8965611" y="2660907"/>
            <a:ext cx="1142107" cy="2230083"/>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7467" y="1933071"/>
            <a:ext cx="551815" cy="74109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46" name="Group 45"/>
          <p:cNvGrpSpPr/>
          <p:nvPr/>
        </p:nvGrpSpPr>
        <p:grpSpPr bwMode="gray">
          <a:xfrm>
            <a:off x="4477046" y="1921043"/>
            <a:ext cx="380702" cy="743361"/>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1962" y="3543135"/>
            <a:ext cx="560552" cy="749829"/>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7" name="Group 6"/>
          <p:cNvGrpSpPr/>
          <p:nvPr/>
        </p:nvGrpSpPr>
        <p:grpSpPr bwMode="gray">
          <a:xfrm>
            <a:off x="3944108" y="5059816"/>
            <a:ext cx="957973" cy="957961"/>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3468" y="3616160"/>
            <a:ext cx="2059716" cy="1218247"/>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03" name="Oval 102"/>
          <p:cNvSpPr/>
          <p:nvPr/>
        </p:nvSpPr>
        <p:spPr bwMode="gray">
          <a:xfrm>
            <a:off x="5286093" y="2384616"/>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90032" y="3437086"/>
            <a:ext cx="1001734" cy="1001734"/>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2" name="Group 1"/>
          <p:cNvGrpSpPr/>
          <p:nvPr/>
        </p:nvGrpSpPr>
        <p:grpSpPr bwMode="gray">
          <a:xfrm>
            <a:off x="4356342" y="3607265"/>
            <a:ext cx="665244" cy="661376"/>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25" name="Oval 124"/>
          <p:cNvSpPr/>
          <p:nvPr/>
        </p:nvSpPr>
        <p:spPr bwMode="gray">
          <a:xfrm>
            <a:off x="5286093" y="3928602"/>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6093" y="5704185"/>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4294967295"/>
          </p:nvPr>
        </p:nvSpPr>
        <p:spPr>
          <a:xfrm>
            <a:off x="11271963" y="6553805"/>
            <a:ext cx="381363" cy="182737"/>
          </a:xfrm>
          <a:prstGeom prst="rect">
            <a:avLst/>
          </a:prstGeom>
        </p:spPr>
        <p:txBody>
          <a:bodyPr/>
          <a:lstStyle/>
          <a:p>
            <a:fld id="{C51EAA63-D034-42AE-91FA-B13B9518C7BE}" type="slidenum">
              <a:rPr lang="en-US" smtClean="0"/>
              <a:pPr/>
              <a:t>14</a:t>
            </a:fld>
            <a:endParaRPr lang="en-US" dirty="0"/>
          </a:p>
        </p:txBody>
      </p:sp>
      <p:sp>
        <p:nvSpPr>
          <p:cNvPr id="5" name="Rectangle 4"/>
          <p:cNvSpPr/>
          <p:nvPr/>
        </p:nvSpPr>
        <p:spPr>
          <a:xfrm>
            <a:off x="460020" y="1281935"/>
            <a:ext cx="7823269" cy="460984"/>
          </a:xfrm>
          <a:prstGeom prst="rect">
            <a:avLst/>
          </a:prstGeom>
        </p:spPr>
        <p:txBody>
          <a:bodyPr wrap="none">
            <a:spAutoFit/>
          </a:bodyPr>
          <a:lstStyle/>
          <a:p>
            <a:r>
              <a:rPr lang="en-US" sz="2398" b="1" dirty="0"/>
              <a:t>Simplifying mobile development &amp; management </a:t>
            </a:r>
            <a:r>
              <a:rPr lang="en-US" sz="2398" b="1" dirty="0">
                <a:solidFill>
                  <a:srgbClr val="FF0000"/>
                </a:solidFill>
              </a:rPr>
              <a:t>PERSONAS</a:t>
            </a:r>
          </a:p>
        </p:txBody>
      </p:sp>
    </p:spTree>
    <p:extLst>
      <p:ext uri="{BB962C8B-B14F-4D97-AF65-F5344CB8AC3E}">
        <p14:creationId xmlns:p14="http://schemas.microsoft.com/office/powerpoint/2010/main" val="95093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22" presetClass="entr" presetSubtype="1"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up)">
                                      <p:cBhvr>
                                        <p:cTn id="19" dur="500"/>
                                        <p:tgtEl>
                                          <p:spTgt spid="103"/>
                                        </p:tgtEl>
                                      </p:cBhvr>
                                    </p:animEffect>
                                  </p:childTnLst>
                                </p:cTn>
                              </p:par>
                              <p:par>
                                <p:cTn id="20" presetID="22" presetClass="entr" presetSubtype="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105"/>
                                        </p:tgtEl>
                                        <p:attrNameLst>
                                          <p:attrName>style.visibility</p:attrName>
                                        </p:attrNameLst>
                                      </p:cBhvr>
                                      <p:to>
                                        <p:strVal val="visible"/>
                                      </p:to>
                                    </p:set>
                                    <p:animEffect transition="in" filter="wipe(up)">
                                      <p:cBhvr>
                                        <p:cTn id="39" dur="500"/>
                                        <p:tgtEl>
                                          <p:spTgt spid="105"/>
                                        </p:tgtEl>
                                      </p:cBhvr>
                                    </p:animEffect>
                                  </p:childTnLst>
                                </p:cTn>
                              </p:par>
                              <p:par>
                                <p:cTn id="40" presetID="22" presetClass="entr" presetSubtype="1"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wipe(up)">
                                      <p:cBhvr>
                                        <p:cTn id="45" dur="500"/>
                                        <p:tgtEl>
                                          <p:spTgt spid="1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1"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wipe(up)">
                                      <p:cBhvr>
                                        <p:cTn id="6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20" grpId="0"/>
      <p:bldP spid="21" grpId="0"/>
      <p:bldP spid="40" grpId="0"/>
      <p:bldP spid="41" grpId="0"/>
      <p:bldP spid="103" grpId="0" animBg="1"/>
      <p:bldP spid="105" grpId="0"/>
      <p:bldP spid="125" grpId="0" animBg="1"/>
      <p:bldP spid="1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66276174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14" name="Rectangle 13"/>
          <p:cNvSpPr/>
          <p:nvPr/>
        </p:nvSpPr>
        <p:spPr bwMode="gray">
          <a:xfrm>
            <a:off x="6046822" y="2363035"/>
            <a:ext cx="5453563" cy="3326919"/>
          </a:xfrm>
          <a:prstGeom prst="rect">
            <a:avLst/>
          </a:prstGeom>
        </p:spPr>
        <p:txBody>
          <a:bodyPr wrap="square" lIns="121778" tIns="60888" rIns="121778" bIns="60888">
            <a:spAutoFit/>
          </a:bodyPr>
          <a:lstStyle/>
          <a:p>
            <a:pPr lvl="2">
              <a:lnSpc>
                <a:spcPct val="90000"/>
              </a:lnSpc>
              <a:spcBef>
                <a:spcPts val="1199"/>
              </a:spcBef>
              <a:buClr>
                <a:schemeClr val="tx1">
                  <a:lumMod val="60000"/>
                  <a:lumOff val="40000"/>
                </a:schemeClr>
              </a:buClr>
              <a:defRPr/>
            </a:pPr>
            <a:r>
              <a:rPr lang="en-US" b="1" dirty="0">
                <a:sym typeface="Arial" pitchFamily="34" charset="0"/>
              </a:rPr>
              <a:t>Mobile App Dashboard : </a:t>
            </a:r>
            <a:r>
              <a:rPr lang="en-US" dirty="0">
                <a:sym typeface="Arial" pitchFamily="34" charset="0"/>
              </a:rPr>
              <a:t>Report on enterprise adoption of mobile apps, compare app performance</a:t>
            </a:r>
            <a:endParaRPr lang="en-US" b="1" dirty="0">
              <a:sym typeface="Arial" pitchFamily="34" charset="0"/>
            </a:endParaRPr>
          </a:p>
          <a:p>
            <a:pPr lvl="2">
              <a:lnSpc>
                <a:spcPct val="90000"/>
              </a:lnSpc>
              <a:spcBef>
                <a:spcPts val="1199"/>
              </a:spcBef>
              <a:buClr>
                <a:schemeClr val="tx1">
                  <a:lumMod val="60000"/>
                  <a:lumOff val="40000"/>
                </a:schemeClr>
              </a:buClr>
              <a:defRPr/>
            </a:pPr>
            <a:r>
              <a:rPr lang="en-US" b="1" dirty="0">
                <a:sym typeface="Arial" pitchFamily="34" charset="0"/>
              </a:rPr>
              <a:t>Mobile App Adoption</a:t>
            </a:r>
            <a:r>
              <a:rPr lang="en-US" dirty="0">
                <a:sym typeface="Arial" pitchFamily="34" charset="0"/>
              </a:rPr>
              <a:t>: Keep track of downloads per app per version</a:t>
            </a:r>
          </a:p>
          <a:p>
            <a:pPr lvl="2">
              <a:lnSpc>
                <a:spcPct val="90000"/>
              </a:lnSpc>
              <a:spcBef>
                <a:spcPts val="1199"/>
              </a:spcBef>
              <a:buClr>
                <a:schemeClr val="tx1">
                  <a:lumMod val="60000"/>
                  <a:lumOff val="40000"/>
                </a:schemeClr>
              </a:buClr>
              <a:defRPr/>
            </a:pPr>
            <a:r>
              <a:rPr lang="en-US" b="1" dirty="0">
                <a:sym typeface="Arial" pitchFamily="34" charset="0"/>
              </a:rPr>
              <a:t>Mobile App Usage</a:t>
            </a:r>
            <a:r>
              <a:rPr lang="en-US" dirty="0">
                <a:sym typeface="Arial" pitchFamily="34" charset="0"/>
              </a:rPr>
              <a:t>: Report on frequency of usage, time spent on app and frequently used screens</a:t>
            </a:r>
          </a:p>
          <a:p>
            <a:pPr lvl="2">
              <a:lnSpc>
                <a:spcPct val="90000"/>
              </a:lnSpc>
              <a:spcBef>
                <a:spcPts val="1199"/>
              </a:spcBef>
              <a:buClr>
                <a:schemeClr val="tx1">
                  <a:lumMod val="60000"/>
                  <a:lumOff val="40000"/>
                </a:schemeClr>
              </a:buClr>
              <a:defRPr/>
            </a:pPr>
            <a:r>
              <a:rPr lang="en-US" b="1" dirty="0">
                <a:sym typeface="Arial" pitchFamily="34" charset="0"/>
              </a:rPr>
              <a:t>Mobile App Performance</a:t>
            </a:r>
            <a:r>
              <a:rPr lang="en-US" dirty="0">
                <a:sym typeface="Arial" pitchFamily="34" charset="0"/>
              </a:rPr>
              <a:t>: Report on crashes, downtime, screen performance and click to complete task</a:t>
            </a:r>
          </a:p>
        </p:txBody>
      </p:sp>
      <p:sp>
        <p:nvSpPr>
          <p:cNvPr id="10"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Line of Business: Measuring Mobile ROI</a:t>
            </a:r>
            <a:endParaRPr lang="en-US" dirty="0"/>
          </a:p>
        </p:txBody>
      </p:sp>
      <p:sp>
        <p:nvSpPr>
          <p:cNvPr id="11" name="Title 3"/>
          <p:cNvSpPr>
            <a:spLocks noGrp="1"/>
          </p:cNvSpPr>
          <p:nvPr>
            <p:ph type="title"/>
          </p:nvPr>
        </p:nvSpPr>
        <p:spPr bwMode="gray"/>
        <p:txBody>
          <a:bodyPr/>
          <a:lstStyle/>
          <a:p>
            <a:r>
              <a:rPr lang="en-US" dirty="0" smtClean="0"/>
              <a:t>Oracle Mobile Cloud Service (MCS) – Mobile Analytics</a:t>
            </a:r>
            <a:endParaRPr lang="en-US" b="1" dirty="0"/>
          </a:p>
        </p:txBody>
      </p:sp>
      <p:sp>
        <p:nvSpPr>
          <p:cNvPr id="4" name="Oval 3"/>
          <p:cNvSpPr/>
          <p:nvPr/>
        </p:nvSpPr>
        <p:spPr bwMode="gray">
          <a:xfrm>
            <a:off x="5888201" y="2470960"/>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Oval 18"/>
          <p:cNvSpPr/>
          <p:nvPr/>
        </p:nvSpPr>
        <p:spPr bwMode="gray">
          <a:xfrm>
            <a:off x="5888201" y="335286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0" name="Oval 19"/>
          <p:cNvSpPr/>
          <p:nvPr/>
        </p:nvSpPr>
        <p:spPr bwMode="gray">
          <a:xfrm>
            <a:off x="5888201" y="403812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1" name="Oval 20"/>
          <p:cNvSpPr/>
          <p:nvPr/>
        </p:nvSpPr>
        <p:spPr bwMode="gray">
          <a:xfrm>
            <a:off x="5888201" y="464724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6" name="Straight Connector 5"/>
          <p:cNvCxnSpPr>
            <a:stCxn id="4" idx="4"/>
            <a:endCxn id="19" idx="0"/>
          </p:cNvCxnSpPr>
          <p:nvPr/>
        </p:nvCxnSpPr>
        <p:spPr bwMode="gray">
          <a:xfrm>
            <a:off x="5964341" y="2623241"/>
            <a:ext cx="0" cy="729619"/>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4"/>
            <a:endCxn id="20" idx="0"/>
          </p:cNvCxnSpPr>
          <p:nvPr/>
        </p:nvCxnSpPr>
        <p:spPr bwMode="gray">
          <a:xfrm>
            <a:off x="5964341" y="3505142"/>
            <a:ext cx="0" cy="532983"/>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bwMode="gray">
          <a:xfrm>
            <a:off x="5964341" y="4190405"/>
            <a:ext cx="0" cy="456843"/>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4294967295"/>
          </p:nvPr>
        </p:nvSpPr>
        <p:spPr bwMode="gray">
          <a:xfrm>
            <a:off x="11531497" y="6583618"/>
            <a:ext cx="121828" cy="123111"/>
          </a:xfrm>
          <a:prstGeom prst="rect">
            <a:avLst/>
          </a:prstGeom>
        </p:spPr>
        <p:txBody>
          <a:bodyPr/>
          <a:lstStyle/>
          <a:p>
            <a:fld id="{C51EAA63-D034-42AE-91FA-B13B9518C7BE}" type="slidenum">
              <a:rPr lang="en-US" smtClean="0"/>
              <a:pPr/>
              <a:t>16</a:t>
            </a:fld>
            <a:endParaRPr lang="en-US" dirty="0"/>
          </a:p>
        </p:txBody>
      </p:sp>
      <p:pic>
        <p:nvPicPr>
          <p:cNvPr id="7" name="Picture 6"/>
          <p:cNvPicPr>
            <a:picLocks noChangeAspect="1"/>
          </p:cNvPicPr>
          <p:nvPr/>
        </p:nvPicPr>
        <p:blipFill>
          <a:blip r:embed="rId3"/>
          <a:stretch>
            <a:fillRect/>
          </a:stretch>
        </p:blipFill>
        <p:spPr>
          <a:xfrm>
            <a:off x="307738" y="2515316"/>
            <a:ext cx="5464090" cy="2893337"/>
          </a:xfrm>
          <a:prstGeom prst="rect">
            <a:avLst/>
          </a:prstGeom>
        </p:spPr>
      </p:pic>
    </p:spTree>
    <p:extLst>
      <p:ext uri="{BB962C8B-B14F-4D97-AF65-F5344CB8AC3E}">
        <p14:creationId xmlns:p14="http://schemas.microsoft.com/office/powerpoint/2010/main" val="318324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spTree>
    <p:extLst>
      <p:ext uri="{BB962C8B-B14F-4D97-AF65-F5344CB8AC3E}">
        <p14:creationId xmlns:p14="http://schemas.microsoft.com/office/powerpoint/2010/main" val="38728664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208 -0.11685 L -0.00208 -0.39473 " pathEditMode="relative" rAng="0" ptsTypes="AA">
                                      <p:cBhvr>
                                        <p:cTn id="19" dur="500" fill="hold"/>
                                        <p:tgtEl>
                                          <p:spTgt spid="45"/>
                                        </p:tgtEl>
                                        <p:attrNameLst>
                                          <p:attrName>ppt_x</p:attrName>
                                          <p:attrName>ppt_y</p:attrName>
                                        </p:attrNameLst>
                                      </p:cBhvr>
                                      <p:rCtr x="0" y="-13906"/>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64"/>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a:ext>
            </a:extLst>
          </a:blip>
          <a:srcRect b="15751"/>
          <a:stretch/>
        </p:blipFill>
        <p:spPr>
          <a:xfrm>
            <a:off x="7137400" y="2082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24700"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31684" y="2057400"/>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24700"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0100"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24700" y="2060575"/>
            <a:ext cx="4201160" cy="2625725"/>
          </a:xfrm>
          <a:prstGeom prst="rect">
            <a:avLst/>
          </a:prstGeom>
        </p:spPr>
      </p:pic>
    </p:spTree>
    <p:extLst>
      <p:ext uri="{BB962C8B-B14F-4D97-AF65-F5344CB8AC3E}">
        <p14:creationId xmlns:p14="http://schemas.microsoft.com/office/powerpoint/2010/main" val="3054862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5920"/>
            <a:ext cx="11125200" cy="700512"/>
          </a:xfrm>
        </p:spPr>
        <p:txBody>
          <a:bodyPr/>
          <a:lstStyle/>
          <a:p>
            <a:r>
              <a:rPr lang="en-US" dirty="0" smtClean="0"/>
              <a:t>MCS Differentiators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75740183"/>
              </p:ext>
            </p:extLst>
          </p:nvPr>
        </p:nvGraphicFramePr>
        <p:xfrm>
          <a:off x="492157" y="1246436"/>
          <a:ext cx="10652819" cy="4800773"/>
        </p:xfrm>
        <a:graphic>
          <a:graphicData uri="http://schemas.openxmlformats.org/drawingml/2006/table">
            <a:tbl>
              <a:tblPr firstRow="1" bandRow="1">
                <a:tableStyleId>{5FD0F851-EC5A-4D38-B0AD-8093EC10F338}</a:tableStyleId>
              </a:tblPr>
              <a:tblGrid>
                <a:gridCol w="9225806"/>
                <a:gridCol w="1427013"/>
              </a:tblGrid>
              <a:tr h="554340">
                <a:tc>
                  <a:txBody>
                    <a:bodyPr/>
                    <a:lstStyle/>
                    <a:p>
                      <a:r>
                        <a:rPr lang="en-US" b="0" dirty="0" smtClean="0"/>
                        <a:t>Built ground up for Mobile First with optimized </a:t>
                      </a:r>
                      <a:r>
                        <a:rPr lang="en-US" b="0" dirty="0" err="1" smtClean="0"/>
                        <a:t>RESTful</a:t>
                      </a:r>
                      <a:r>
                        <a:rPr lang="en-US" b="0" dirty="0" smtClean="0"/>
                        <a:t> API, extensible with JavaScript </a:t>
                      </a:r>
                      <a:r>
                        <a:rPr lang="en-US" b="0" baseline="0" dirty="0" smtClean="0"/>
                        <a:t> (</a:t>
                      </a:r>
                      <a:r>
                        <a:rPr lang="en-US" b="0" dirty="0" smtClean="0"/>
                        <a:t>Node.JS)</a:t>
                      </a:r>
                    </a:p>
                  </a:txBody>
                  <a:tcPr/>
                </a:tc>
                <a:tc>
                  <a:txBody>
                    <a:bodyPr/>
                    <a:lstStyle/>
                    <a:p>
                      <a:pPr algn="ctr"/>
                      <a:r>
                        <a:rPr lang="en-US" sz="3200" dirty="0" smtClean="0">
                          <a:solidFill>
                            <a:srgbClr val="008000"/>
                          </a:solidFill>
                          <a:latin typeface="Zapf Dingbats"/>
                          <a:ea typeface="Zapf Dingbats"/>
                          <a:cs typeface="Zapf Dingbats"/>
                          <a:sym typeface="Zapf Dingbats"/>
                        </a:rPr>
                        <a:t>✔</a:t>
                      </a:r>
                      <a:endParaRPr lang="en-US" sz="3200" dirty="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Persona based Mobile App Development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Built in Mobile APIs</a:t>
                      </a:r>
                      <a:r>
                        <a:rPr lang="en-US" baseline="0" dirty="0" smtClean="0"/>
                        <a:t> (Sync, Push, User Mgmt..)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lvl="0"/>
                      <a:r>
                        <a:rPr lang="en-US" dirty="0" smtClean="0"/>
                        <a:t>Secure back-end service connectivity over REST and SOAP with seamless identity propagation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Enterprise grade security with built-in patterns for common B2E and B2C scenarios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Client Development Tool Agnostic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Depth &amp; breadth of usage &amp; analytics for developers &amp; business owners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746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Integrated </a:t>
                      </a:r>
                      <a:r>
                        <a:rPr lang="en-US" smtClean="0"/>
                        <a:t>with Oracle’s </a:t>
                      </a:r>
                      <a:r>
                        <a:rPr lang="en-US" dirty="0" smtClean="0"/>
                        <a:t>complete </a:t>
                      </a:r>
                      <a:r>
                        <a:rPr lang="en-US" dirty="0" err="1" smtClean="0"/>
                        <a:t>PaaS</a:t>
                      </a:r>
                      <a:r>
                        <a:rPr lang="en-US" dirty="0" smtClean="0"/>
                        <a:t> solution</a:t>
                      </a:r>
                      <a:r>
                        <a:rPr lang="en-US" baseline="0" dirty="0" smtClean="0"/>
                        <a:t> and applications</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bl>
          </a:graphicData>
        </a:graphic>
      </p:graphicFrame>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19</a:t>
            </a:fld>
            <a:endParaRPr lang="en-US" dirty="0"/>
          </a:p>
        </p:txBody>
      </p:sp>
    </p:spTree>
    <p:extLst>
      <p:ext uri="{BB962C8B-B14F-4D97-AF65-F5344CB8AC3E}">
        <p14:creationId xmlns:p14="http://schemas.microsoft.com/office/powerpoint/2010/main" val="170910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Oracle </a:t>
            </a:r>
            <a:br>
              <a:rPr lang="en-US" dirty="0" smtClean="0"/>
            </a:br>
            <a:r>
              <a:rPr lang="en-US" i="1" dirty="0" smtClean="0"/>
              <a:t>Mobile Strategy Overview</a:t>
            </a:r>
            <a:endParaRPr lang="en-US" i="1" dirty="0"/>
          </a:p>
        </p:txBody>
      </p:sp>
      <p:sp>
        <p:nvSpPr>
          <p:cNvPr id="6" name="Text Placeholder 5"/>
          <p:cNvSpPr>
            <a:spLocks noGrp="1"/>
          </p:cNvSpPr>
          <p:nvPr>
            <p:ph type="body" sz="quarter" idx="13"/>
          </p:nvPr>
        </p:nvSpPr>
        <p:spPr/>
        <p:txBody>
          <a:bodyPr/>
          <a:lstStyle/>
          <a:p>
            <a:r>
              <a:rPr lang="en-US" dirty="0" smtClean="0"/>
              <a:t>Dan Burg</a:t>
            </a:r>
          </a:p>
          <a:p>
            <a:r>
              <a:rPr lang="en-US" dirty="0" smtClean="0"/>
              <a:t>Anirban </a:t>
            </a:r>
            <a:r>
              <a:rPr lang="en-US" dirty="0" smtClean="0"/>
              <a:t>Bagchi</a:t>
            </a:r>
          </a:p>
          <a:p>
            <a:r>
              <a:rPr lang="en-US" smtClean="0"/>
              <a:t>Jeff Leach</a:t>
            </a:r>
          </a:p>
          <a:p>
            <a:endParaRPr lang="en-US" dirty="0" smtClean="0"/>
          </a:p>
          <a:p>
            <a:r>
              <a:rPr lang="en-US" dirty="0" smtClean="0"/>
              <a:t>North America Mobile Specialist Team</a:t>
            </a:r>
          </a:p>
        </p:txBody>
      </p:sp>
    </p:spTree>
    <p:extLst>
      <p:ext uri="{BB962C8B-B14F-4D97-AF65-F5344CB8AC3E}">
        <p14:creationId xmlns:p14="http://schemas.microsoft.com/office/powerpoint/2010/main" val="20529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531813" y="1764792"/>
            <a:ext cx="11125200" cy="13716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r>
              <a:rPr lang="en-US" dirty="0" smtClean="0">
                <a:solidFill>
                  <a:srgbClr val="FFFFFF"/>
                </a:solidFill>
                <a:latin typeface="Calibri"/>
                <a:cs typeface="Arial" charset="0"/>
              </a:rPr>
              <a:t>Mobile Cloud Service Demo</a:t>
            </a:r>
            <a:endParaRPr lang="en-US" dirty="0">
              <a:solidFill>
                <a:srgbClr val="FFFFFF"/>
              </a:solidFill>
              <a:latin typeface="Calibri"/>
            </a:endParaRPr>
          </a:p>
        </p:txBody>
      </p:sp>
      <p:sp>
        <p:nvSpPr>
          <p:cNvPr id="3" name="Slide Number Placeholder 5"/>
          <p:cNvSpPr txBox="1">
            <a:spLocks/>
          </p:cNvSpPr>
          <p:nvPr/>
        </p:nvSpPr>
        <p:spPr>
          <a:xfrm>
            <a:off x="11276011" y="6530076"/>
            <a:ext cx="381661" cy="182880"/>
          </a:xfrm>
          <a:prstGeom prst="rect">
            <a:avLst/>
          </a:prstGeom>
        </p:spPr>
        <p:txBody>
          <a:bodyPr vert="horz" wrap="none" lIns="0" tIns="0" rIns="0" bIns="0" rtlCol="0" anchor="ctr"/>
          <a:lstStyle>
            <a:lvl1pPr>
              <a:defRPr>
                <a:solidFill>
                  <a:srgbClr val="BCC0C4"/>
                </a:solidFill>
              </a:defRPr>
            </a:lvl1pPr>
          </a:lstStyle>
          <a:p>
            <a:pPr algn="r">
              <a:defRPr/>
            </a:pPr>
            <a:fld id="{C51EAA63-D034-42AE-91FA-B13B9518C7BE}" type="slidenum">
              <a:rPr lang="en-US" sz="800" smtClean="0">
                <a:latin typeface="Calibri"/>
              </a:rPr>
              <a:pPr algn="r">
                <a:defRPr/>
              </a:pPr>
              <a:t>20</a:t>
            </a:fld>
            <a:endParaRPr lang="en-US" sz="800" dirty="0">
              <a:latin typeface="Calibri"/>
            </a:endParaRPr>
          </a:p>
        </p:txBody>
      </p:sp>
    </p:spTree>
    <p:extLst>
      <p:ext uri="{BB962C8B-B14F-4D97-AF65-F5344CB8AC3E}">
        <p14:creationId xmlns:p14="http://schemas.microsoft.com/office/powerpoint/2010/main" val="13163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Oracle Mobile Cloud Service</a:t>
            </a:r>
            <a:br>
              <a:rPr lang="en-US" sz="6000" dirty="0" smtClean="0"/>
            </a:b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0" y="54863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0" y="53495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4" cstate="print">
            <a:alphaModFix amt="30000"/>
            <a:extLst>
              <a:ext uri="{28A0092B-C50C-407E-A947-70E740481C1C}">
                <a14:useLocalDpi xmlns:a14="http://schemas.microsoft.com/office/drawing/2010/main"/>
              </a:ext>
            </a:extLst>
          </a:blip>
          <a:stretch>
            <a:fillRect/>
          </a:stretch>
        </p:blipFill>
        <p:spPr>
          <a:xfrm>
            <a:off x="6782146" y="2061634"/>
            <a:ext cx="5535406" cy="3911600"/>
          </a:xfrm>
          <a:prstGeom prst="rect">
            <a:avLst/>
          </a:prstGeom>
        </p:spPr>
      </p:pic>
      <p:sp>
        <p:nvSpPr>
          <p:cNvPr id="9" name="Slide Number Placeholder 3"/>
          <p:cNvSpPr txBox="1">
            <a:spLocks/>
          </p:cNvSpPr>
          <p:nvPr/>
        </p:nvSpPr>
        <p:spPr>
          <a:xfrm>
            <a:off x="11276011"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1" name="Footer Placeholder 1"/>
          <p:cNvSpPr txBox="1">
            <a:spLocks/>
          </p:cNvSpPr>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222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176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38019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7</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2432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8</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8730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Mobile Integration is Different to Traditional Integration?</a:t>
            </a:r>
            <a:endParaRPr lang="en-US" dirty="0"/>
          </a:p>
        </p:txBody>
      </p:sp>
      <p:sp>
        <p:nvSpPr>
          <p:cNvPr id="4" name="Content Placeholder 3"/>
          <p:cNvSpPr>
            <a:spLocks noGrp="1"/>
          </p:cNvSpPr>
          <p:nvPr>
            <p:ph idx="1"/>
          </p:nvPr>
        </p:nvSpPr>
        <p:spPr>
          <a:xfrm>
            <a:off x="420019" y="1587500"/>
            <a:ext cx="11126522" cy="4276726"/>
          </a:xfrm>
        </p:spPr>
        <p:txBody>
          <a:bodyPr>
            <a:normAutofit fontScale="92500" lnSpcReduction="10000"/>
          </a:bodyPr>
          <a:lstStyle/>
          <a:p>
            <a:r>
              <a:rPr lang="en-US" dirty="0" smtClean="0"/>
              <a:t>Connection Availability</a:t>
            </a:r>
          </a:p>
          <a:p>
            <a:r>
              <a:rPr lang="en-US" dirty="0" smtClean="0"/>
              <a:t>Lighter Protocols</a:t>
            </a:r>
          </a:p>
          <a:p>
            <a:r>
              <a:rPr lang="en-US" dirty="0" smtClean="0"/>
              <a:t>Smaller Payloads</a:t>
            </a:r>
          </a:p>
          <a:p>
            <a:r>
              <a:rPr lang="en-US" dirty="0" smtClean="0"/>
              <a:t>Real time higher transaction volumes</a:t>
            </a:r>
          </a:p>
          <a:p>
            <a:r>
              <a:rPr lang="en-US" dirty="0" smtClean="0"/>
              <a:t>Backend APIs not Mobile ready</a:t>
            </a:r>
          </a:p>
          <a:p>
            <a:r>
              <a:rPr lang="en-US" dirty="0" smtClean="0"/>
              <a:t>Wireless Data Plan Cost</a:t>
            </a:r>
          </a:p>
          <a:p>
            <a:r>
              <a:rPr lang="en-US" dirty="0" smtClean="0"/>
              <a:t>Power Savings</a:t>
            </a:r>
          </a:p>
          <a:p>
            <a:r>
              <a:rPr lang="en-US" dirty="0" smtClean="0"/>
              <a:t>End to End Security</a:t>
            </a:r>
          </a:p>
          <a:p>
            <a:r>
              <a:rPr lang="en-US" dirty="0" smtClean="0"/>
              <a:t>Multi Form Factors</a:t>
            </a:r>
          </a:p>
        </p:txBody>
      </p:sp>
      <p:pic>
        <p:nvPicPr>
          <p:cNvPr id="2" name="Picture 1"/>
          <p:cNvPicPr>
            <a:picLocks noChangeAspect="1"/>
          </p:cNvPicPr>
          <p:nvPr/>
        </p:nvPicPr>
        <p:blipFill>
          <a:blip r:embed="rId3"/>
          <a:stretch>
            <a:fillRect/>
          </a:stretch>
        </p:blipFill>
        <p:spPr>
          <a:xfrm>
            <a:off x="4867290" y="1095375"/>
            <a:ext cx="1301750" cy="13017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40309" y="3984625"/>
            <a:ext cx="2254633" cy="100330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02786" y="1165225"/>
            <a:ext cx="1259004" cy="2390775"/>
          </a:xfrm>
          <a:prstGeom prst="rect">
            <a:avLst/>
          </a:prstGeom>
        </p:spPr>
      </p:pic>
      <p:pic>
        <p:nvPicPr>
          <p:cNvPr id="9" name="Picture 8"/>
          <p:cNvPicPr>
            <a:picLocks noChangeAspect="1"/>
          </p:cNvPicPr>
          <p:nvPr/>
        </p:nvPicPr>
        <p:blipFill>
          <a:blip r:embed="rId6"/>
          <a:stretch>
            <a:fillRect/>
          </a:stretch>
        </p:blipFill>
        <p:spPr>
          <a:xfrm>
            <a:off x="8319043" y="1039350"/>
            <a:ext cx="792524" cy="784518"/>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432557" y="1222374"/>
            <a:ext cx="1621188" cy="523875"/>
          </a:xfrm>
          <a:prstGeom prst="rect">
            <a:avLst/>
          </a:prstGeom>
        </p:spPr>
      </p:pic>
      <p:pic>
        <p:nvPicPr>
          <p:cNvPr id="12" name="Picture 11"/>
          <p:cNvPicPr>
            <a:picLocks noChangeAspect="1"/>
          </p:cNvPicPr>
          <p:nvPr/>
        </p:nvPicPr>
        <p:blipFill>
          <a:blip r:embed="rId8"/>
          <a:stretch>
            <a:fillRect/>
          </a:stretch>
        </p:blipFill>
        <p:spPr>
          <a:xfrm>
            <a:off x="4988064" y="4997450"/>
            <a:ext cx="6489700" cy="1244600"/>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26482" y="3968750"/>
            <a:ext cx="1187331" cy="1238250"/>
          </a:xfrm>
          <a:prstGeom prst="rect">
            <a:avLst/>
          </a:prstGeom>
        </p:spPr>
      </p:pic>
      <p:pic>
        <p:nvPicPr>
          <p:cNvPr id="14" name="Picture 13"/>
          <p:cNvPicPr>
            <a:picLocks noChangeAspect="1"/>
          </p:cNvPicPr>
          <p:nvPr/>
        </p:nvPicPr>
        <p:blipFill>
          <a:blip r:embed="rId10"/>
          <a:stretch>
            <a:fillRect/>
          </a:stretch>
        </p:blipFill>
        <p:spPr>
          <a:xfrm>
            <a:off x="9274448" y="3714750"/>
            <a:ext cx="1206500" cy="1206500"/>
          </a:xfrm>
          <a:prstGeom prst="rect">
            <a:avLst/>
          </a:prstGeom>
        </p:spPr>
      </p:pic>
      <p:pic>
        <p:nvPicPr>
          <p:cNvPr id="15" name="Picture 14"/>
          <p:cNvPicPr>
            <a:picLocks noChangeAspect="1"/>
          </p:cNvPicPr>
          <p:nvPr/>
        </p:nvPicPr>
        <p:blipFill>
          <a:blip r:embed="rId11"/>
          <a:stretch>
            <a:fillRect/>
          </a:stretch>
        </p:blipFill>
        <p:spPr>
          <a:xfrm>
            <a:off x="7858636" y="2021085"/>
            <a:ext cx="3460976" cy="1669921"/>
          </a:xfrm>
          <a:prstGeom prst="rect">
            <a:avLst/>
          </a:prstGeom>
        </p:spPr>
      </p:pic>
    </p:spTree>
    <p:extLst>
      <p:ext uri="{BB962C8B-B14F-4D97-AF65-F5344CB8AC3E}">
        <p14:creationId xmlns:p14="http://schemas.microsoft.com/office/powerpoint/2010/main" val="38178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3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3152</TotalTime>
  <Words>2930</Words>
  <Application>Microsoft Office PowerPoint</Application>
  <PresentationFormat>Custom</PresentationFormat>
  <Paragraphs>351</Paragraphs>
  <Slides>20</Slides>
  <Notes>19</Notes>
  <HiddenSlides>3</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Arial Unicode MS</vt:lpstr>
      <vt:lpstr>ＭＳ Ｐゴシック</vt:lpstr>
      <vt:lpstr>Arial</vt:lpstr>
      <vt:lpstr>Arial Narrow</vt:lpstr>
      <vt:lpstr>Calibri</vt:lpstr>
      <vt:lpstr>Century Gothic</vt:lpstr>
      <vt:lpstr>Segoe UI</vt:lpstr>
      <vt:lpstr>Zapf Dingbats</vt:lpstr>
      <vt:lpstr>NEW</vt:lpstr>
      <vt:lpstr>3_NEW</vt:lpstr>
      <vt:lpstr>Oracle_16x9_2014_521</vt:lpstr>
      <vt:lpstr>PowerPoint Presentation</vt:lpstr>
      <vt:lpstr>Oracle  Mobile Strategy Overview</vt:lpstr>
      <vt:lpstr>PowerPoint Presentation</vt:lpstr>
      <vt:lpstr>Oracle Mobile Cloud Service </vt:lpstr>
      <vt:lpstr>Lets start with a Mobile App. A simple HR Mobile App</vt:lpstr>
      <vt:lpstr>Let’s decompose this app</vt:lpstr>
      <vt:lpstr>And map it to the systems of record</vt:lpstr>
      <vt:lpstr>This simple app soon became complicated to develop…</vt:lpstr>
      <vt:lpstr>Why Mobile Integration is Different to Traditional Integration?</vt:lpstr>
      <vt:lpstr>Why Mobile Analytics ?</vt:lpstr>
      <vt:lpstr>PowerPoint Presentation</vt:lpstr>
      <vt:lpstr>Oracle Mobile Cloud Service (MCS)</vt:lpstr>
      <vt:lpstr>Oracle Mobile Cloud Service (MCS)</vt:lpstr>
      <vt:lpstr>Oracle Mobile Product Strategy</vt:lpstr>
      <vt:lpstr>Geared for all involved Personas</vt:lpstr>
      <vt:lpstr>Oracle Mobile Cloud Service (MCS) – Mobile Analytics</vt:lpstr>
      <vt:lpstr>Oracle Mobile Cloud Service</vt:lpstr>
      <vt:lpstr>Mobile Application Accelerator (MAX)</vt:lpstr>
      <vt:lpstr>MCS Differentiators</vt:lpstr>
      <vt:lpstr>PowerPoint Presentation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254</cp:revision>
  <dcterms:created xsi:type="dcterms:W3CDTF">2014-09-25T07:39:28Z</dcterms:created>
  <dcterms:modified xsi:type="dcterms:W3CDTF">2015-08-03T19:02:10Z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